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90" r:id="rId1"/>
  </p:sldMasterIdLst>
  <p:notesMasterIdLst>
    <p:notesMasterId r:id="rId10"/>
  </p:notesMasterIdLst>
  <p:handoutMasterIdLst>
    <p:handoutMasterId r:id="rId11"/>
  </p:handoutMasterIdLst>
  <p:sldIdLst>
    <p:sldId id="277" r:id="rId2"/>
    <p:sldId id="283" r:id="rId3"/>
    <p:sldId id="284" r:id="rId4"/>
    <p:sldId id="302" r:id="rId5"/>
    <p:sldId id="285" r:id="rId6"/>
    <p:sldId id="286" r:id="rId7"/>
    <p:sldId id="279" r:id="rId8"/>
    <p:sldId id="301"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Кредит" initials="К" lastIdx="3" clrIdx="0">
    <p:extLst>
      <p:ext uri="{19B8F6BF-5375-455C-9EA6-DF929625EA0E}">
        <p15:presenceInfo xmlns:p15="http://schemas.microsoft.com/office/powerpoint/2012/main" userId="Кредит"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33"/>
    <a:srgbClr val="99FF33"/>
    <a:srgbClr val="B721A2"/>
    <a:srgbClr val="FFCCFF"/>
    <a:srgbClr val="FF9966"/>
    <a:srgbClr val="13C341"/>
    <a:srgbClr val="0066FF"/>
    <a:srgbClr val="A33386"/>
    <a:srgbClr val="00FFCC"/>
    <a:srgbClr val="536EB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Стиль из темы 1 - акцент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381" autoAdjust="0"/>
    <p:restoredTop sz="92515" autoAdjust="0"/>
  </p:normalViewPr>
  <p:slideViewPr>
    <p:cSldViewPr snapToGrid="0">
      <p:cViewPr varScale="1">
        <p:scale>
          <a:sx n="102" d="100"/>
          <a:sy n="102" d="100"/>
        </p:scale>
        <p:origin x="756"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F62C690-331B-442C-BDC6-C0563F1EB06F}" type="doc">
      <dgm:prSet loTypeId="urn:microsoft.com/office/officeart/2005/8/layout/orgChart1" loCatId="hierarchy" qsTypeId="urn:microsoft.com/office/officeart/2005/8/quickstyle/simple1" qsCatId="simple" csTypeId="urn:microsoft.com/office/officeart/2005/8/colors/colorful5" csCatId="colorful" phldr="1"/>
      <dgm:spPr/>
      <dgm:t>
        <a:bodyPr/>
        <a:lstStyle/>
        <a:p>
          <a:endParaRPr lang="ru-RU"/>
        </a:p>
      </dgm:t>
    </dgm:pt>
    <dgm:pt modelId="{E4664E8D-0AAC-4430-87C2-E2F239D2AE46}">
      <dgm:prSet phldrT="[Текст]" custT="1"/>
      <dgm:spPr>
        <a:solidFill>
          <a:srgbClr val="C00000"/>
        </a:solidFill>
      </dgm:spPr>
      <dgm:t>
        <a:bodyPr/>
        <a:lstStyle/>
        <a:p>
          <a:r>
            <a:rPr lang="en-US" sz="1400" b="1" dirty="0">
              <a:solidFill>
                <a:srgbClr val="FFFF00"/>
              </a:solidFill>
              <a:latin typeface="Microsoft YaHei UI" panose="020B0503020204020204" pitchFamily="34" charset="-122"/>
              <a:ea typeface="Microsoft YaHei UI" panose="020B0503020204020204" pitchFamily="34" charset="-122"/>
            </a:rPr>
            <a:t>FOYDALANILADIGAN ASOSIY TUSHUNCHALAR</a:t>
          </a:r>
          <a:r>
            <a:rPr lang="ru-RU" sz="1400" b="1" dirty="0">
              <a:solidFill>
                <a:srgbClr val="FFFF00"/>
              </a:solidFill>
              <a:latin typeface="Microsoft YaHei UI" panose="020B0503020204020204" pitchFamily="34" charset="-122"/>
              <a:ea typeface="Microsoft YaHei UI" panose="020B0503020204020204" pitchFamily="34" charset="-122"/>
            </a:rPr>
            <a:t>:</a:t>
          </a:r>
        </a:p>
      </dgm:t>
    </dgm:pt>
    <dgm:pt modelId="{7ED80E57-6199-4B13-9826-D592620973CA}" type="parTrans" cxnId="{760A933A-093E-4BCE-95A6-0A9439D9282E}">
      <dgm:prSet/>
      <dgm:spPr/>
      <dgm:t>
        <a:bodyPr/>
        <a:lstStyle/>
        <a:p>
          <a:endParaRPr lang="ru-RU"/>
        </a:p>
      </dgm:t>
    </dgm:pt>
    <dgm:pt modelId="{CECBF26A-FD41-46BB-A811-274FAAC65C27}" type="sibTrans" cxnId="{760A933A-093E-4BCE-95A6-0A9439D9282E}">
      <dgm:prSet/>
      <dgm:spPr/>
      <dgm:t>
        <a:bodyPr/>
        <a:lstStyle/>
        <a:p>
          <a:endParaRPr lang="ru-RU"/>
        </a:p>
      </dgm:t>
    </dgm:pt>
    <dgm:pt modelId="{03977127-EE99-4267-BB3F-19B454C53ACC}" type="asst">
      <dgm:prSet phldrT="[Текст]" custT="1"/>
      <dgm:spPr>
        <a:solidFill>
          <a:srgbClr val="002060"/>
        </a:solidFill>
      </dgm:spPr>
      <dgm:t>
        <a:bodyPr/>
        <a:lstStyle/>
        <a:p>
          <a:r>
            <a:rPr lang="en-US" sz="1200" b="1" dirty="0">
              <a:solidFill>
                <a:srgbClr val="FFC000"/>
              </a:solidFill>
              <a:latin typeface="Microsoft YaHei UI" panose="020B0503020204020204" pitchFamily="34" charset="-122"/>
              <a:ea typeface="Microsoft YaHei UI" panose="020B0503020204020204" pitchFamily="34" charset="-122"/>
            </a:rPr>
            <a:t>Monitoring</a:t>
          </a:r>
          <a:r>
            <a:rPr lang="en-US" sz="1200" b="1" dirty="0">
              <a:latin typeface="Microsoft YaHei UI" panose="020B0503020204020204" pitchFamily="34" charset="-122"/>
              <a:ea typeface="Microsoft YaHei UI" panose="020B0503020204020204" pitchFamily="34" charset="-122"/>
            </a:rPr>
            <a:t> </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bu</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kredit</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va</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unga</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tenglashtirilgan</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operatsiyalarni</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hamda</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ularga</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hisoblangan</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foizlar</a:t>
          </a:r>
          <a:r>
            <a:rPr lang="en-US" sz="1200" dirty="0">
              <a:latin typeface="Microsoft YaHei UI" panose="020B0503020204020204" pitchFamily="34" charset="-122"/>
              <a:ea typeface="Microsoft YaHei UI" panose="020B0503020204020204" pitchFamily="34" charset="-122"/>
            </a:rPr>
            <a:t>, agar </a:t>
          </a:r>
          <a:r>
            <a:rPr lang="en-US" sz="1200" dirty="0" err="1">
              <a:latin typeface="Microsoft YaHei UI" panose="020B0503020204020204" pitchFamily="34" charset="-122"/>
              <a:ea typeface="Microsoft YaHei UI" panose="020B0503020204020204" pitchFamily="34" charset="-122"/>
            </a:rPr>
            <a:t>sug‘urta</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mukofoti</a:t>
          </a:r>
          <a:r>
            <a:rPr lang="en-US" sz="1200" dirty="0">
              <a:latin typeface="Microsoft YaHei UI" panose="020B0503020204020204" pitchFamily="34" charset="-122"/>
              <a:ea typeface="Microsoft YaHei UI" panose="020B0503020204020204" pitchFamily="34" charset="-122"/>
            </a:rPr>
            <a:t> Bank </a:t>
          </a:r>
          <a:r>
            <a:rPr lang="en-US" sz="1200" dirty="0" err="1">
              <a:latin typeface="Microsoft YaHei UI" panose="020B0503020204020204" pitchFamily="34" charset="-122"/>
              <a:ea typeface="Microsoft YaHei UI" panose="020B0503020204020204" pitchFamily="34" charset="-122"/>
            </a:rPr>
            <a:t>tomonidan</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amalga</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oshirilgan</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bo‘lsa</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mazkur</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to‘lov</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miqdoridagi</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summani</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qarz</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oluvchidan</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undirish</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va</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boshqa</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moliyaviy</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to‘lovlarini</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o‘z</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vaqtida</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to‘lanishini</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ta’minlash</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maqsadida</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moliyalashtirilgan</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loyihaning</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texnik-iqtisodiy</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ko‘rsatkichlarini</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bajarilishi</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ta’minot</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garov</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mulklari</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kafillik</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sug‘urta</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polisi</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kafolat</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va</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boshqalar</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holati</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yuzasidan</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olib</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boriladigan</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nazorat</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va</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tahlil</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qilish</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jarayoni</a:t>
          </a:r>
          <a:r>
            <a:rPr lang="en-US" sz="1200" dirty="0">
              <a:latin typeface="Microsoft YaHei UI" panose="020B0503020204020204" pitchFamily="34" charset="-122"/>
              <a:ea typeface="Microsoft YaHei UI" panose="020B0503020204020204" pitchFamily="34" charset="-122"/>
            </a:rPr>
            <a:t>;</a:t>
          </a:r>
          <a:endParaRPr lang="ru-RU" sz="1200" dirty="0">
            <a:latin typeface="Microsoft YaHei UI" panose="020B0503020204020204" pitchFamily="34" charset="-122"/>
            <a:ea typeface="Microsoft YaHei UI" panose="020B0503020204020204" pitchFamily="34" charset="-122"/>
          </a:endParaRPr>
        </a:p>
      </dgm:t>
    </dgm:pt>
    <dgm:pt modelId="{52F210A7-D270-4E61-813B-BA24E9CFD5D2}" type="parTrans" cxnId="{E9C96ADA-F37A-4FAB-93AA-EE438F4A03A2}">
      <dgm:prSet/>
      <dgm:spPr/>
      <dgm:t>
        <a:bodyPr/>
        <a:lstStyle/>
        <a:p>
          <a:endParaRPr lang="ru-RU"/>
        </a:p>
      </dgm:t>
    </dgm:pt>
    <dgm:pt modelId="{27D344FF-8952-40F0-9ECE-FD7BEDF76949}" type="sibTrans" cxnId="{E9C96ADA-F37A-4FAB-93AA-EE438F4A03A2}">
      <dgm:prSet/>
      <dgm:spPr/>
      <dgm:t>
        <a:bodyPr/>
        <a:lstStyle/>
        <a:p>
          <a:endParaRPr lang="ru-RU"/>
        </a:p>
      </dgm:t>
    </dgm:pt>
    <dgm:pt modelId="{CD004C27-A355-46FA-8B11-6CC89F2A47A0}">
      <dgm:prSet phldrT="[Текст]" custT="1"/>
      <dgm:spPr>
        <a:solidFill>
          <a:srgbClr val="8A1E57"/>
        </a:solidFill>
      </dgm:spPr>
      <dgm:t>
        <a:bodyPr/>
        <a:lstStyle/>
        <a:p>
          <a:r>
            <a:rPr lang="en-US" sz="1100" b="1" dirty="0" err="1">
              <a:solidFill>
                <a:srgbClr val="FFC000"/>
              </a:solidFill>
              <a:latin typeface="Microsoft YaHei UI" panose="020B0503020204020204" pitchFamily="34" charset="-122"/>
              <a:ea typeface="Microsoft YaHei UI" panose="020B0503020204020204" pitchFamily="34" charset="-122"/>
            </a:rPr>
            <a:t>Maqsadli</a:t>
          </a:r>
          <a:r>
            <a:rPr lang="en-US" sz="1100" b="1" dirty="0">
              <a:solidFill>
                <a:srgbClr val="FFC000"/>
              </a:solidFill>
              <a:latin typeface="Microsoft YaHei UI" panose="020B0503020204020204" pitchFamily="34" charset="-122"/>
              <a:ea typeface="Microsoft YaHei UI" panose="020B0503020204020204" pitchFamily="34" charset="-122"/>
            </a:rPr>
            <a:t> </a:t>
          </a:r>
          <a:r>
            <a:rPr lang="en-US" sz="1100" b="1" dirty="0" err="1">
              <a:solidFill>
                <a:srgbClr val="FFC000"/>
              </a:solidFill>
              <a:latin typeface="Microsoft YaHei UI" panose="020B0503020204020204" pitchFamily="34" charset="-122"/>
              <a:ea typeface="Microsoft YaHei UI" panose="020B0503020204020204" pitchFamily="34" charset="-122"/>
            </a:rPr>
            <a:t>ishlatish</a:t>
          </a:r>
          <a:r>
            <a:rPr lang="en-US" sz="1100" b="1" dirty="0">
              <a:solidFill>
                <a:srgbClr val="FFC000"/>
              </a:solidFill>
              <a:latin typeface="Microsoft YaHei UI" panose="020B0503020204020204" pitchFamily="34" charset="-122"/>
              <a:ea typeface="Microsoft YaHei UI" panose="020B0503020204020204" pitchFamily="34" charset="-122"/>
            </a:rPr>
            <a:t> </a:t>
          </a:r>
          <a:r>
            <a:rPr lang="en-US" sz="1100" b="1" dirty="0" err="1">
              <a:solidFill>
                <a:srgbClr val="FFC000"/>
              </a:solidFill>
              <a:latin typeface="Microsoft YaHei UI" panose="020B0503020204020204" pitchFamily="34" charset="-122"/>
              <a:ea typeface="Microsoft YaHei UI" panose="020B0503020204020204" pitchFamily="34" charset="-122"/>
            </a:rPr>
            <a:t>monitoringi</a:t>
          </a:r>
          <a:r>
            <a:rPr lang="en-US" sz="1100" dirty="0">
              <a:solidFill>
                <a:srgbClr val="FFC000"/>
              </a:solidFill>
              <a:latin typeface="Microsoft YaHei UI" panose="020B0503020204020204" pitchFamily="34" charset="-122"/>
              <a:ea typeface="Microsoft YaHei UI" panose="020B0503020204020204" pitchFamily="34" charset="-122"/>
            </a:rPr>
            <a:t> </a:t>
          </a:r>
          <a:r>
            <a:rPr lang="en-US" sz="1100" dirty="0">
              <a:latin typeface="Microsoft YaHei UI" panose="020B0503020204020204" pitchFamily="34" charset="-122"/>
              <a:ea typeface="Microsoft YaHei UI" panose="020B0503020204020204" pitchFamily="34" charset="-122"/>
            </a:rPr>
            <a:t>- </a:t>
          </a:r>
          <a:r>
            <a:rPr lang="en-US" sz="1100" dirty="0" err="1">
              <a:latin typeface="Microsoft YaHei UI" panose="020B0503020204020204" pitchFamily="34" charset="-122"/>
              <a:ea typeface="Microsoft YaHei UI" panose="020B0503020204020204" pitchFamily="34" charset="-122"/>
            </a:rPr>
            <a:t>kredit</a:t>
          </a:r>
          <a:r>
            <a:rPr lang="en-US" sz="1100" dirty="0">
              <a:latin typeface="Microsoft YaHei UI" panose="020B0503020204020204" pitchFamily="34" charset="-122"/>
              <a:ea typeface="Microsoft YaHei UI" panose="020B0503020204020204" pitchFamily="34" charset="-122"/>
            </a:rPr>
            <a:t> </a:t>
          </a:r>
          <a:r>
            <a:rPr lang="en-US" sz="1100" dirty="0" err="1">
              <a:latin typeface="Microsoft YaHei UI" panose="020B0503020204020204" pitchFamily="34" charset="-122"/>
              <a:ea typeface="Microsoft YaHei UI" panose="020B0503020204020204" pitchFamily="34" charset="-122"/>
            </a:rPr>
            <a:t>ajratilgandan</a:t>
          </a:r>
          <a:r>
            <a:rPr lang="en-US" sz="1100" dirty="0">
              <a:latin typeface="Microsoft YaHei UI" panose="020B0503020204020204" pitchFamily="34" charset="-122"/>
              <a:ea typeface="Microsoft YaHei UI" panose="020B0503020204020204" pitchFamily="34" charset="-122"/>
            </a:rPr>
            <a:t> </a:t>
          </a:r>
          <a:r>
            <a:rPr lang="en-US" sz="1100" dirty="0" err="1">
              <a:latin typeface="Microsoft YaHei UI" panose="020B0503020204020204" pitchFamily="34" charset="-122"/>
              <a:ea typeface="Microsoft YaHei UI" panose="020B0503020204020204" pitchFamily="34" charset="-122"/>
            </a:rPr>
            <a:t>so‘ng</a:t>
          </a:r>
          <a:r>
            <a:rPr lang="en-US" sz="1100" dirty="0">
              <a:latin typeface="Microsoft YaHei UI" panose="020B0503020204020204" pitchFamily="34" charset="-122"/>
              <a:ea typeface="Microsoft YaHei UI" panose="020B0503020204020204" pitchFamily="34" charset="-122"/>
            </a:rPr>
            <a:t>, </a:t>
          </a:r>
          <a:r>
            <a:rPr lang="en-US" sz="1100" dirty="0" err="1">
              <a:latin typeface="Microsoft YaHei UI" panose="020B0503020204020204" pitchFamily="34" charset="-122"/>
              <a:ea typeface="Microsoft YaHei UI" panose="020B0503020204020204" pitchFamily="34" charset="-122"/>
            </a:rPr>
            <a:t>hujjatlar</a:t>
          </a:r>
          <a:r>
            <a:rPr lang="en-US" sz="1100" dirty="0">
              <a:latin typeface="Microsoft YaHei UI" panose="020B0503020204020204" pitchFamily="34" charset="-122"/>
              <a:ea typeface="Microsoft YaHei UI" panose="020B0503020204020204" pitchFamily="34" charset="-122"/>
            </a:rPr>
            <a:t> </a:t>
          </a:r>
          <a:r>
            <a:rPr lang="en-US" sz="1100" dirty="0" err="1">
              <a:latin typeface="Microsoft YaHei UI" panose="020B0503020204020204" pitchFamily="34" charset="-122"/>
              <a:ea typeface="Microsoft YaHei UI" panose="020B0503020204020204" pitchFamily="34" charset="-122"/>
            </a:rPr>
            <a:t>asosida</a:t>
          </a:r>
          <a:r>
            <a:rPr lang="en-US" sz="1100" dirty="0">
              <a:latin typeface="Microsoft YaHei UI" panose="020B0503020204020204" pitchFamily="34" charset="-122"/>
              <a:ea typeface="Microsoft YaHei UI" panose="020B0503020204020204" pitchFamily="34" charset="-122"/>
            </a:rPr>
            <a:t> </a:t>
          </a:r>
          <a:r>
            <a:rPr lang="en-US" sz="1100" dirty="0" err="1">
              <a:latin typeface="Microsoft YaHei UI" panose="020B0503020204020204" pitchFamily="34" charset="-122"/>
              <a:ea typeface="Microsoft YaHei UI" panose="020B0503020204020204" pitchFamily="34" charset="-122"/>
            </a:rPr>
            <a:t>hamda</a:t>
          </a:r>
          <a:r>
            <a:rPr lang="en-US" sz="1100" dirty="0">
              <a:latin typeface="Microsoft YaHei UI" panose="020B0503020204020204" pitchFamily="34" charset="-122"/>
              <a:ea typeface="Microsoft YaHei UI" panose="020B0503020204020204" pitchFamily="34" charset="-122"/>
            </a:rPr>
            <a:t> </a:t>
          </a:r>
          <a:r>
            <a:rPr lang="en-US" sz="1100" dirty="0" err="1">
              <a:latin typeface="Microsoft YaHei UI" panose="020B0503020204020204" pitchFamily="34" charset="-122"/>
              <a:ea typeface="Microsoft YaHei UI" panose="020B0503020204020204" pitchFamily="34" charset="-122"/>
            </a:rPr>
            <a:t>loyiha</a:t>
          </a:r>
          <a:r>
            <a:rPr lang="en-US" sz="1100" dirty="0">
              <a:latin typeface="Microsoft YaHei UI" panose="020B0503020204020204" pitchFamily="34" charset="-122"/>
              <a:ea typeface="Microsoft YaHei UI" panose="020B0503020204020204" pitchFamily="34" charset="-122"/>
            </a:rPr>
            <a:t> </a:t>
          </a:r>
          <a:r>
            <a:rPr lang="en-US" sz="1100" dirty="0" err="1">
              <a:latin typeface="Microsoft YaHei UI" panose="020B0503020204020204" pitchFamily="34" charset="-122"/>
              <a:ea typeface="Microsoft YaHei UI" panose="020B0503020204020204" pitchFamily="34" charset="-122"/>
            </a:rPr>
            <a:t>amalga</a:t>
          </a:r>
          <a:r>
            <a:rPr lang="en-US" sz="1100" dirty="0">
              <a:latin typeface="Microsoft YaHei UI" panose="020B0503020204020204" pitchFamily="34" charset="-122"/>
              <a:ea typeface="Microsoft YaHei UI" panose="020B0503020204020204" pitchFamily="34" charset="-122"/>
            </a:rPr>
            <a:t> </a:t>
          </a:r>
          <a:r>
            <a:rPr lang="en-US" sz="1100" dirty="0" err="1">
              <a:latin typeface="Microsoft YaHei UI" panose="020B0503020204020204" pitchFamily="34" charset="-122"/>
              <a:ea typeface="Microsoft YaHei UI" panose="020B0503020204020204" pitchFamily="34" charset="-122"/>
            </a:rPr>
            <a:t>oshirilishi</a:t>
          </a:r>
          <a:r>
            <a:rPr lang="en-US" sz="1100" dirty="0">
              <a:latin typeface="Microsoft YaHei UI" panose="020B0503020204020204" pitchFamily="34" charset="-122"/>
              <a:ea typeface="Microsoft YaHei UI" panose="020B0503020204020204" pitchFamily="34" charset="-122"/>
            </a:rPr>
            <a:t> </a:t>
          </a:r>
          <a:r>
            <a:rPr lang="en-US" sz="1100" dirty="0" err="1">
              <a:latin typeface="Microsoft YaHei UI" panose="020B0503020204020204" pitchFamily="34" charset="-122"/>
              <a:ea typeface="Microsoft YaHei UI" panose="020B0503020204020204" pitchFamily="34" charset="-122"/>
            </a:rPr>
            <a:t>belgilangan</a:t>
          </a:r>
          <a:r>
            <a:rPr lang="en-US" sz="1100" dirty="0">
              <a:latin typeface="Microsoft YaHei UI" panose="020B0503020204020204" pitchFamily="34" charset="-122"/>
              <a:ea typeface="Microsoft YaHei UI" panose="020B0503020204020204" pitchFamily="34" charset="-122"/>
            </a:rPr>
            <a:t> </a:t>
          </a:r>
          <a:r>
            <a:rPr lang="en-US" sz="1100" dirty="0" err="1">
              <a:latin typeface="Microsoft YaHei UI" panose="020B0503020204020204" pitchFamily="34" charset="-122"/>
              <a:ea typeface="Microsoft YaHei UI" panose="020B0503020204020204" pitchFamily="34" charset="-122"/>
            </a:rPr>
            <a:t>manzilga</a:t>
          </a:r>
          <a:r>
            <a:rPr lang="en-US" sz="1100" dirty="0">
              <a:latin typeface="Microsoft YaHei UI" panose="020B0503020204020204" pitchFamily="34" charset="-122"/>
              <a:ea typeface="Microsoft YaHei UI" panose="020B0503020204020204" pitchFamily="34" charset="-122"/>
            </a:rPr>
            <a:t> </a:t>
          </a:r>
          <a:r>
            <a:rPr lang="en-US" sz="1100" dirty="0" err="1">
              <a:latin typeface="Microsoft YaHei UI" panose="020B0503020204020204" pitchFamily="34" charset="-122"/>
              <a:ea typeface="Microsoft YaHei UI" panose="020B0503020204020204" pitchFamily="34" charset="-122"/>
            </a:rPr>
            <a:t>chiqqan</a:t>
          </a:r>
          <a:r>
            <a:rPr lang="en-US" sz="1100" dirty="0">
              <a:latin typeface="Microsoft YaHei UI" panose="020B0503020204020204" pitchFamily="34" charset="-122"/>
              <a:ea typeface="Microsoft YaHei UI" panose="020B0503020204020204" pitchFamily="34" charset="-122"/>
            </a:rPr>
            <a:t> </a:t>
          </a:r>
          <a:r>
            <a:rPr lang="en-US" sz="1100" dirty="0" err="1">
              <a:latin typeface="Microsoft YaHei UI" panose="020B0503020204020204" pitchFamily="34" charset="-122"/>
              <a:ea typeface="Microsoft YaHei UI" panose="020B0503020204020204" pitchFamily="34" charset="-122"/>
            </a:rPr>
            <a:t>holda</a:t>
          </a:r>
          <a:r>
            <a:rPr lang="en-US" sz="1100" dirty="0">
              <a:latin typeface="Microsoft YaHei UI" panose="020B0503020204020204" pitchFamily="34" charset="-122"/>
              <a:ea typeface="Microsoft YaHei UI" panose="020B0503020204020204" pitchFamily="34" charset="-122"/>
            </a:rPr>
            <a:t> </a:t>
          </a:r>
          <a:r>
            <a:rPr lang="en-US" sz="1100" dirty="0" err="1">
              <a:latin typeface="Microsoft YaHei UI" panose="020B0503020204020204" pitchFamily="34" charset="-122"/>
              <a:ea typeface="Microsoft YaHei UI" panose="020B0503020204020204" pitchFamily="34" charset="-122"/>
            </a:rPr>
            <a:t>kreditning</a:t>
          </a:r>
          <a:r>
            <a:rPr lang="en-US" sz="1100" dirty="0">
              <a:latin typeface="Microsoft YaHei UI" panose="020B0503020204020204" pitchFamily="34" charset="-122"/>
              <a:ea typeface="Microsoft YaHei UI" panose="020B0503020204020204" pitchFamily="34" charset="-122"/>
            </a:rPr>
            <a:t> </a:t>
          </a:r>
          <a:r>
            <a:rPr lang="en-US" sz="1100" dirty="0" err="1">
              <a:latin typeface="Microsoft YaHei UI" panose="020B0503020204020204" pitchFamily="34" charset="-122"/>
              <a:ea typeface="Microsoft YaHei UI" panose="020B0503020204020204" pitchFamily="34" charset="-122"/>
            </a:rPr>
            <a:t>maqsadli</a:t>
          </a:r>
          <a:r>
            <a:rPr lang="en-US" sz="1100" dirty="0">
              <a:latin typeface="Microsoft YaHei UI" panose="020B0503020204020204" pitchFamily="34" charset="-122"/>
              <a:ea typeface="Microsoft YaHei UI" panose="020B0503020204020204" pitchFamily="34" charset="-122"/>
            </a:rPr>
            <a:t> </a:t>
          </a:r>
          <a:r>
            <a:rPr lang="en-US" sz="1100" dirty="0" err="1">
              <a:latin typeface="Microsoft YaHei UI" panose="020B0503020204020204" pitchFamily="34" charset="-122"/>
              <a:ea typeface="Microsoft YaHei UI" panose="020B0503020204020204" pitchFamily="34" charset="-122"/>
            </a:rPr>
            <a:t>ishlatilishini</a:t>
          </a:r>
          <a:r>
            <a:rPr lang="en-US" sz="1100" dirty="0">
              <a:latin typeface="Microsoft YaHei UI" panose="020B0503020204020204" pitchFamily="34" charset="-122"/>
              <a:ea typeface="Microsoft YaHei UI" panose="020B0503020204020204" pitchFamily="34" charset="-122"/>
            </a:rPr>
            <a:t> </a:t>
          </a:r>
          <a:r>
            <a:rPr lang="en-US" sz="1100" dirty="0" err="1">
              <a:latin typeface="Microsoft YaHei UI" panose="020B0503020204020204" pitchFamily="34" charset="-122"/>
              <a:ea typeface="Microsoft YaHei UI" panose="020B0503020204020204" pitchFamily="34" charset="-122"/>
            </a:rPr>
            <a:t>o‘rganishdir</a:t>
          </a:r>
          <a:r>
            <a:rPr lang="en-US" sz="1000" dirty="0">
              <a:latin typeface="Microsoft YaHei UI" panose="020B0503020204020204" pitchFamily="34" charset="-122"/>
              <a:ea typeface="Microsoft YaHei UI" panose="020B0503020204020204" pitchFamily="34" charset="-122"/>
            </a:rPr>
            <a:t>;</a:t>
          </a:r>
          <a:endParaRPr lang="ru-RU" sz="1000" dirty="0"/>
        </a:p>
      </dgm:t>
    </dgm:pt>
    <dgm:pt modelId="{1D3B547B-D39B-46F4-8DC4-26C8F4553F6F}" type="parTrans" cxnId="{372E29E9-1ED5-47F3-9CD9-885A3224C51D}">
      <dgm:prSet/>
      <dgm:spPr/>
      <dgm:t>
        <a:bodyPr/>
        <a:lstStyle/>
        <a:p>
          <a:endParaRPr lang="ru-RU"/>
        </a:p>
      </dgm:t>
    </dgm:pt>
    <dgm:pt modelId="{4DF35763-6073-45EA-A2E2-7A62661A4326}" type="sibTrans" cxnId="{372E29E9-1ED5-47F3-9CD9-885A3224C51D}">
      <dgm:prSet/>
      <dgm:spPr/>
      <dgm:t>
        <a:bodyPr/>
        <a:lstStyle/>
        <a:p>
          <a:endParaRPr lang="ru-RU"/>
        </a:p>
      </dgm:t>
    </dgm:pt>
    <dgm:pt modelId="{94BEADCB-C463-4E90-9BB0-87632AA91617}">
      <dgm:prSet phldrT="[Текст]" custT="1"/>
      <dgm:spPr>
        <a:solidFill>
          <a:schemeClr val="bg1">
            <a:lumMod val="75000"/>
            <a:lumOff val="25000"/>
          </a:schemeClr>
        </a:solidFill>
      </dgm:spPr>
      <dgm:t>
        <a:bodyPr/>
        <a:lstStyle/>
        <a:p>
          <a:r>
            <a:rPr lang="en-US" sz="1100" b="1" dirty="0" err="1">
              <a:solidFill>
                <a:srgbClr val="FFC000"/>
              </a:solidFill>
              <a:latin typeface="Microsoft YaHei UI" panose="020B0503020204020204" pitchFamily="34" charset="-122"/>
              <a:ea typeface="Microsoft YaHei UI" panose="020B0503020204020204" pitchFamily="34" charset="-122"/>
            </a:rPr>
            <a:t>Joriy</a:t>
          </a:r>
          <a:r>
            <a:rPr lang="en-US" sz="1100" b="1" dirty="0">
              <a:solidFill>
                <a:srgbClr val="FFC000"/>
              </a:solidFill>
              <a:latin typeface="Microsoft YaHei UI" panose="020B0503020204020204" pitchFamily="34" charset="-122"/>
              <a:ea typeface="Microsoft YaHei UI" panose="020B0503020204020204" pitchFamily="34" charset="-122"/>
            </a:rPr>
            <a:t> monitoring </a:t>
          </a:r>
          <a:r>
            <a:rPr lang="en-US" sz="1100" b="0" dirty="0">
              <a:latin typeface="Microsoft YaHei UI" panose="020B0503020204020204" pitchFamily="34" charset="-122"/>
              <a:ea typeface="Microsoft YaHei UI" panose="020B0503020204020204" pitchFamily="34" charset="-122"/>
            </a:rPr>
            <a:t>– har </a:t>
          </a:r>
          <a:r>
            <a:rPr lang="en-US" sz="1100" b="0" dirty="0" err="1">
              <a:latin typeface="Microsoft YaHei UI" panose="020B0503020204020204" pitchFamily="34" charset="-122"/>
              <a:ea typeface="Microsoft YaHei UI" panose="020B0503020204020204" pitchFamily="34" charset="-122"/>
            </a:rPr>
            <a:t>bir</a:t>
          </a:r>
          <a:r>
            <a:rPr lang="en-US" sz="1100" b="0" dirty="0">
              <a:latin typeface="Microsoft YaHei UI" panose="020B0503020204020204" pitchFamily="34" charset="-122"/>
              <a:ea typeface="Microsoft YaHei UI" panose="020B0503020204020204" pitchFamily="34" charset="-122"/>
            </a:rPr>
            <a:t> </a:t>
          </a:r>
          <a:r>
            <a:rPr lang="en-US" sz="1100" b="0" dirty="0" err="1">
              <a:latin typeface="Microsoft YaHei UI" panose="020B0503020204020204" pitchFamily="34" charset="-122"/>
              <a:ea typeface="Microsoft YaHei UI" panose="020B0503020204020204" pitchFamily="34" charset="-122"/>
            </a:rPr>
            <a:t>kredit</a:t>
          </a:r>
          <a:r>
            <a:rPr lang="en-US" sz="1100" b="0" dirty="0">
              <a:latin typeface="Microsoft YaHei UI" panose="020B0503020204020204" pitchFamily="34" charset="-122"/>
              <a:ea typeface="Microsoft YaHei UI" panose="020B0503020204020204" pitchFamily="34" charset="-122"/>
            </a:rPr>
            <a:t> </a:t>
          </a:r>
          <a:r>
            <a:rPr lang="en-US" sz="1100" b="0" dirty="0" err="1">
              <a:latin typeface="Microsoft YaHei UI" panose="020B0503020204020204" pitchFamily="34" charset="-122"/>
              <a:ea typeface="Microsoft YaHei UI" panose="020B0503020204020204" pitchFamily="34" charset="-122"/>
            </a:rPr>
            <a:t>bo‘yicha</a:t>
          </a:r>
          <a:r>
            <a:rPr lang="en-US" sz="1100" b="0" dirty="0">
              <a:latin typeface="Microsoft YaHei UI" panose="020B0503020204020204" pitchFamily="34" charset="-122"/>
              <a:ea typeface="Microsoft YaHei UI" panose="020B0503020204020204" pitchFamily="34" charset="-122"/>
            </a:rPr>
            <a:t> </a:t>
          </a:r>
          <a:r>
            <a:rPr lang="en-US" sz="1100" b="0" dirty="0" err="1">
              <a:latin typeface="Microsoft YaHei UI" panose="020B0503020204020204" pitchFamily="34" charset="-122"/>
              <a:ea typeface="Microsoft YaHei UI" panose="020B0503020204020204" pitchFamily="34" charset="-122"/>
            </a:rPr>
            <a:t>qarz</a:t>
          </a:r>
          <a:r>
            <a:rPr lang="en-US" sz="1100" b="0" dirty="0">
              <a:latin typeface="Microsoft YaHei UI" panose="020B0503020204020204" pitchFamily="34" charset="-122"/>
              <a:ea typeface="Microsoft YaHei UI" panose="020B0503020204020204" pitchFamily="34" charset="-122"/>
            </a:rPr>
            <a:t> </a:t>
          </a:r>
          <a:r>
            <a:rPr lang="en-US" sz="1100" b="0" dirty="0" err="1">
              <a:latin typeface="Microsoft YaHei UI" panose="020B0503020204020204" pitchFamily="34" charset="-122"/>
              <a:ea typeface="Microsoft YaHei UI" panose="020B0503020204020204" pitchFamily="34" charset="-122"/>
            </a:rPr>
            <a:t>oluvchi</a:t>
          </a:r>
          <a:r>
            <a:rPr lang="en-US" sz="1100" b="0" dirty="0">
              <a:latin typeface="Microsoft YaHei UI" panose="020B0503020204020204" pitchFamily="34" charset="-122"/>
              <a:ea typeface="Microsoft YaHei UI" panose="020B0503020204020204" pitchFamily="34" charset="-122"/>
            </a:rPr>
            <a:t> </a:t>
          </a:r>
          <a:r>
            <a:rPr lang="en-US" sz="1100" b="0" dirty="0" err="1">
              <a:latin typeface="Microsoft YaHei UI" panose="020B0503020204020204" pitchFamily="34" charset="-122"/>
              <a:ea typeface="Microsoft YaHei UI" panose="020B0503020204020204" pitchFamily="34" charset="-122"/>
            </a:rPr>
            <a:t>va</a:t>
          </a:r>
          <a:r>
            <a:rPr lang="en-US" sz="1100" b="0" dirty="0">
              <a:latin typeface="Microsoft YaHei UI" panose="020B0503020204020204" pitchFamily="34" charset="-122"/>
              <a:ea typeface="Microsoft YaHei UI" panose="020B0503020204020204" pitchFamily="34" charset="-122"/>
            </a:rPr>
            <a:t> </a:t>
          </a:r>
          <a:r>
            <a:rPr lang="en-US" sz="1100" b="0" dirty="0" err="1">
              <a:latin typeface="Microsoft YaHei UI" panose="020B0503020204020204" pitchFamily="34" charset="-122"/>
              <a:ea typeface="Microsoft YaHei UI" panose="020B0503020204020204" pitchFamily="34" charset="-122"/>
            </a:rPr>
            <a:t>kafilning</a:t>
          </a:r>
          <a:r>
            <a:rPr lang="en-US" sz="1100" b="0" dirty="0">
              <a:latin typeface="Microsoft YaHei UI" panose="020B0503020204020204" pitchFamily="34" charset="-122"/>
              <a:ea typeface="Microsoft YaHei UI" panose="020B0503020204020204" pitchFamily="34" charset="-122"/>
            </a:rPr>
            <a:t> </a:t>
          </a:r>
          <a:r>
            <a:rPr lang="en-US" sz="1100" b="0" dirty="0" err="1">
              <a:latin typeface="Microsoft YaHei UI" panose="020B0503020204020204" pitchFamily="34" charset="-122"/>
              <a:ea typeface="Microsoft YaHei UI" panose="020B0503020204020204" pitchFamily="34" charset="-122"/>
            </a:rPr>
            <a:t>moliyaviy</a:t>
          </a:r>
          <a:r>
            <a:rPr lang="en-US" sz="1100" b="0" dirty="0">
              <a:latin typeface="Microsoft YaHei UI" panose="020B0503020204020204" pitchFamily="34" charset="-122"/>
              <a:ea typeface="Microsoft YaHei UI" panose="020B0503020204020204" pitchFamily="34" charset="-122"/>
            </a:rPr>
            <a:t> </a:t>
          </a:r>
          <a:r>
            <a:rPr lang="en-US" sz="1100" b="0" dirty="0" err="1">
              <a:latin typeface="Microsoft YaHei UI" panose="020B0503020204020204" pitchFamily="34" charset="-122"/>
              <a:ea typeface="Microsoft YaHei UI" panose="020B0503020204020204" pitchFamily="34" charset="-122"/>
            </a:rPr>
            <a:t>holatini</a:t>
          </a:r>
          <a:r>
            <a:rPr lang="en-US" sz="1100" b="0" dirty="0">
              <a:latin typeface="Microsoft YaHei UI" panose="020B0503020204020204" pitchFamily="34" charset="-122"/>
              <a:ea typeface="Microsoft YaHei UI" panose="020B0503020204020204" pitchFamily="34" charset="-122"/>
            </a:rPr>
            <a:t>, </a:t>
          </a:r>
          <a:r>
            <a:rPr lang="en-US" sz="1100" b="0" dirty="0" err="1">
              <a:latin typeface="Microsoft YaHei UI" panose="020B0503020204020204" pitchFamily="34" charset="-122"/>
              <a:ea typeface="Microsoft YaHei UI" panose="020B0503020204020204" pitchFamily="34" charset="-122"/>
            </a:rPr>
            <a:t>garovga</a:t>
          </a:r>
          <a:r>
            <a:rPr lang="en-US" sz="1100" b="0" dirty="0">
              <a:latin typeface="Microsoft YaHei UI" panose="020B0503020204020204" pitchFamily="34" charset="-122"/>
              <a:ea typeface="Microsoft YaHei UI" panose="020B0503020204020204" pitchFamily="34" charset="-122"/>
            </a:rPr>
            <a:t> </a:t>
          </a:r>
          <a:r>
            <a:rPr lang="en-US" sz="1100" b="0" dirty="0" err="1">
              <a:latin typeface="Microsoft YaHei UI" panose="020B0503020204020204" pitchFamily="34" charset="-122"/>
              <a:ea typeface="Microsoft YaHei UI" panose="020B0503020204020204" pitchFamily="34" charset="-122"/>
            </a:rPr>
            <a:t>qo‘yilgan</a:t>
          </a:r>
          <a:r>
            <a:rPr lang="en-US" sz="1100" b="0" dirty="0">
              <a:latin typeface="Microsoft YaHei UI" panose="020B0503020204020204" pitchFamily="34" charset="-122"/>
              <a:ea typeface="Microsoft YaHei UI" panose="020B0503020204020204" pitchFamily="34" charset="-122"/>
            </a:rPr>
            <a:t> </a:t>
          </a:r>
          <a:r>
            <a:rPr lang="en-US" sz="1100" b="0" dirty="0" err="1">
              <a:latin typeface="Microsoft YaHei UI" panose="020B0503020204020204" pitchFamily="34" charset="-122"/>
              <a:ea typeface="Microsoft YaHei UI" panose="020B0503020204020204" pitchFamily="34" charset="-122"/>
            </a:rPr>
            <a:t>mulkning</a:t>
          </a:r>
          <a:r>
            <a:rPr lang="en-US" sz="1100" b="0" dirty="0">
              <a:latin typeface="Microsoft YaHei UI" panose="020B0503020204020204" pitchFamily="34" charset="-122"/>
              <a:ea typeface="Microsoft YaHei UI" panose="020B0503020204020204" pitchFamily="34" charset="-122"/>
            </a:rPr>
            <a:t> </a:t>
          </a:r>
          <a:r>
            <a:rPr lang="en-US" sz="1100" b="0" dirty="0" err="1">
              <a:latin typeface="Microsoft YaHei UI" panose="020B0503020204020204" pitchFamily="34" charset="-122"/>
              <a:ea typeface="Microsoft YaHei UI" panose="020B0503020204020204" pitchFamily="34" charset="-122"/>
            </a:rPr>
            <a:t>holati</a:t>
          </a:r>
          <a:r>
            <a:rPr lang="en-US" sz="1100" b="0" dirty="0">
              <a:latin typeface="Microsoft YaHei UI" panose="020B0503020204020204" pitchFamily="34" charset="-122"/>
              <a:ea typeface="Microsoft YaHei UI" panose="020B0503020204020204" pitchFamily="34" charset="-122"/>
            </a:rPr>
            <a:t> </a:t>
          </a:r>
          <a:r>
            <a:rPr lang="en-US" sz="1100" b="0" dirty="0" err="1">
              <a:latin typeface="Microsoft YaHei UI" panose="020B0503020204020204" pitchFamily="34" charset="-122"/>
              <a:ea typeface="Microsoft YaHei UI" panose="020B0503020204020204" pitchFamily="34" charset="-122"/>
            </a:rPr>
            <a:t>va</a:t>
          </a:r>
          <a:r>
            <a:rPr lang="en-US" sz="1100" b="0" dirty="0">
              <a:latin typeface="Microsoft YaHei UI" panose="020B0503020204020204" pitchFamily="34" charset="-122"/>
              <a:ea typeface="Microsoft YaHei UI" panose="020B0503020204020204" pitchFamily="34" charset="-122"/>
            </a:rPr>
            <a:t> </a:t>
          </a:r>
          <a:r>
            <a:rPr lang="en-US" sz="1100" b="0" dirty="0" err="1">
              <a:latin typeface="Microsoft YaHei UI" panose="020B0503020204020204" pitchFamily="34" charset="-122"/>
              <a:ea typeface="Microsoft YaHei UI" panose="020B0503020204020204" pitchFamily="34" charset="-122"/>
            </a:rPr>
            <a:t>saqlanishi</a:t>
          </a:r>
          <a:r>
            <a:rPr lang="en-US" sz="1100" b="0" dirty="0">
              <a:latin typeface="Microsoft YaHei UI" panose="020B0503020204020204" pitchFamily="34" charset="-122"/>
              <a:ea typeface="Microsoft YaHei UI" panose="020B0503020204020204" pitchFamily="34" charset="-122"/>
            </a:rPr>
            <a:t>, </a:t>
          </a:r>
          <a:r>
            <a:rPr lang="en-US" sz="1100" b="0" dirty="0" err="1">
              <a:latin typeface="Microsoft YaHei UI" panose="020B0503020204020204" pitchFamily="34" charset="-122"/>
              <a:ea typeface="Microsoft YaHei UI" panose="020B0503020204020204" pitchFamily="34" charset="-122"/>
            </a:rPr>
            <a:t>biznes</a:t>
          </a:r>
          <a:r>
            <a:rPr lang="en-US" sz="1100" b="0" dirty="0">
              <a:latin typeface="Microsoft YaHei UI" panose="020B0503020204020204" pitchFamily="34" charset="-122"/>
              <a:ea typeface="Microsoft YaHei UI" panose="020B0503020204020204" pitchFamily="34" charset="-122"/>
            </a:rPr>
            <a:t> </a:t>
          </a:r>
          <a:r>
            <a:rPr lang="en-US" sz="1100" b="0" dirty="0" err="1">
              <a:latin typeface="Microsoft YaHei UI" panose="020B0503020204020204" pitchFamily="34" charset="-122"/>
              <a:ea typeface="Microsoft YaHei UI" panose="020B0503020204020204" pitchFamily="34" charset="-122"/>
            </a:rPr>
            <a:t>reja</a:t>
          </a:r>
          <a:r>
            <a:rPr lang="en-US" sz="1100" b="0" dirty="0">
              <a:latin typeface="Microsoft YaHei UI" panose="020B0503020204020204" pitchFamily="34" charset="-122"/>
              <a:ea typeface="Microsoft YaHei UI" panose="020B0503020204020204" pitchFamily="34" charset="-122"/>
            </a:rPr>
            <a:t> </a:t>
          </a:r>
          <a:r>
            <a:rPr lang="en-US" sz="1100" b="0" dirty="0" err="1">
              <a:latin typeface="Microsoft YaHei UI" panose="020B0503020204020204" pitchFamily="34" charset="-122"/>
              <a:ea typeface="Microsoft YaHei UI" panose="020B0503020204020204" pitchFamily="34" charset="-122"/>
            </a:rPr>
            <a:t>ko‘rsatkichlari</a:t>
          </a:r>
          <a:r>
            <a:rPr lang="en-US" sz="1100" b="0" dirty="0">
              <a:latin typeface="Microsoft YaHei UI" panose="020B0503020204020204" pitchFamily="34" charset="-122"/>
              <a:ea typeface="Microsoft YaHei UI" panose="020B0503020204020204" pitchFamily="34" charset="-122"/>
            </a:rPr>
            <a:t> </a:t>
          </a:r>
          <a:r>
            <a:rPr lang="en-US" sz="1100" b="0" dirty="0" err="1">
              <a:latin typeface="Microsoft YaHei UI" panose="020B0503020204020204" pitchFamily="34" charset="-122"/>
              <a:ea typeface="Microsoft YaHei UI" panose="020B0503020204020204" pitchFamily="34" charset="-122"/>
            </a:rPr>
            <a:t>bajarilishini</a:t>
          </a:r>
          <a:r>
            <a:rPr lang="en-US" sz="1100" b="0" dirty="0">
              <a:latin typeface="Microsoft YaHei UI" panose="020B0503020204020204" pitchFamily="34" charset="-122"/>
              <a:ea typeface="Microsoft YaHei UI" panose="020B0503020204020204" pitchFamily="34" charset="-122"/>
            </a:rPr>
            <a:t>, </a:t>
          </a:r>
          <a:r>
            <a:rPr lang="en-US" sz="1100" b="0" dirty="0" err="1">
              <a:latin typeface="Microsoft YaHei UI" panose="020B0503020204020204" pitchFamily="34" charset="-122"/>
              <a:ea typeface="Microsoft YaHei UI" panose="020B0503020204020204" pitchFamily="34" charset="-122"/>
            </a:rPr>
            <a:t>kredit</a:t>
          </a:r>
          <a:r>
            <a:rPr lang="en-US" sz="1100" b="0" dirty="0">
              <a:latin typeface="Microsoft YaHei UI" panose="020B0503020204020204" pitchFamily="34" charset="-122"/>
              <a:ea typeface="Microsoft YaHei UI" panose="020B0503020204020204" pitchFamily="34" charset="-122"/>
            </a:rPr>
            <a:t> </a:t>
          </a:r>
          <a:r>
            <a:rPr lang="en-US" sz="1100" b="0" dirty="0" err="1">
              <a:latin typeface="Microsoft YaHei UI" panose="020B0503020204020204" pitchFamily="34" charset="-122"/>
              <a:ea typeface="Microsoft YaHei UI" panose="020B0503020204020204" pitchFamily="34" charset="-122"/>
            </a:rPr>
            <a:t>shartnomasi</a:t>
          </a:r>
          <a:r>
            <a:rPr lang="en-US" sz="1100" b="0" dirty="0">
              <a:latin typeface="Microsoft YaHei UI" panose="020B0503020204020204" pitchFamily="34" charset="-122"/>
              <a:ea typeface="Microsoft YaHei UI" panose="020B0503020204020204" pitchFamily="34" charset="-122"/>
            </a:rPr>
            <a:t> </a:t>
          </a:r>
          <a:r>
            <a:rPr lang="en-US" sz="1100" b="0" dirty="0" err="1">
              <a:latin typeface="Microsoft YaHei UI" panose="020B0503020204020204" pitchFamily="34" charset="-122"/>
              <a:ea typeface="Microsoft YaHei UI" panose="020B0503020204020204" pitchFamily="34" charset="-122"/>
            </a:rPr>
            <a:t>bo‘yicha</a:t>
          </a:r>
          <a:r>
            <a:rPr lang="en-US" sz="1100" b="0" dirty="0">
              <a:latin typeface="Microsoft YaHei UI" panose="020B0503020204020204" pitchFamily="34" charset="-122"/>
              <a:ea typeface="Microsoft YaHei UI" panose="020B0503020204020204" pitchFamily="34" charset="-122"/>
            </a:rPr>
            <a:t> </a:t>
          </a:r>
          <a:r>
            <a:rPr lang="en-US" sz="1100" b="0" dirty="0" err="1">
              <a:latin typeface="Microsoft YaHei UI" panose="020B0503020204020204" pitchFamily="34" charset="-122"/>
              <a:ea typeface="Microsoft YaHei UI" panose="020B0503020204020204" pitchFamily="34" charset="-122"/>
            </a:rPr>
            <a:t>berilgan</a:t>
          </a:r>
          <a:r>
            <a:rPr lang="en-US" sz="1100" b="0" dirty="0">
              <a:latin typeface="Microsoft YaHei UI" panose="020B0503020204020204" pitchFamily="34" charset="-122"/>
              <a:ea typeface="Microsoft YaHei UI" panose="020B0503020204020204" pitchFamily="34" charset="-122"/>
            </a:rPr>
            <a:t> </a:t>
          </a:r>
          <a:r>
            <a:rPr lang="en-US" sz="1100" b="0" dirty="0" err="1">
              <a:latin typeface="Microsoft YaHei UI" panose="020B0503020204020204" pitchFamily="34" charset="-122"/>
              <a:ea typeface="Microsoft YaHei UI" panose="020B0503020204020204" pitchFamily="34" charset="-122"/>
            </a:rPr>
            <a:t>kreditning</a:t>
          </a:r>
          <a:r>
            <a:rPr lang="en-US" sz="1100" b="0" dirty="0">
              <a:latin typeface="Microsoft YaHei UI" panose="020B0503020204020204" pitchFamily="34" charset="-122"/>
              <a:ea typeface="Microsoft YaHei UI" panose="020B0503020204020204" pitchFamily="34" charset="-122"/>
            </a:rPr>
            <a:t> </a:t>
          </a:r>
          <a:r>
            <a:rPr lang="en-US" sz="1100" b="0" dirty="0" err="1">
              <a:latin typeface="Microsoft YaHei UI" panose="020B0503020204020204" pitchFamily="34" charset="-122"/>
              <a:ea typeface="Microsoft YaHei UI" panose="020B0503020204020204" pitchFamily="34" charset="-122"/>
            </a:rPr>
            <a:t>to‘liq</a:t>
          </a:r>
          <a:r>
            <a:rPr lang="en-US" sz="1100" b="0" dirty="0">
              <a:latin typeface="Microsoft YaHei UI" panose="020B0503020204020204" pitchFamily="34" charset="-122"/>
              <a:ea typeface="Microsoft YaHei UI" panose="020B0503020204020204" pitchFamily="34" charset="-122"/>
            </a:rPr>
            <a:t> </a:t>
          </a:r>
          <a:r>
            <a:rPr lang="en-US" sz="1100" b="0" dirty="0" err="1">
              <a:latin typeface="Microsoft YaHei UI" panose="020B0503020204020204" pitchFamily="34" charset="-122"/>
              <a:ea typeface="Microsoft YaHei UI" panose="020B0503020204020204" pitchFamily="34" charset="-122"/>
            </a:rPr>
            <a:t>qaytarilishini</a:t>
          </a:r>
          <a:r>
            <a:rPr lang="en-US" sz="1100" b="0" dirty="0">
              <a:latin typeface="Microsoft YaHei UI" panose="020B0503020204020204" pitchFamily="34" charset="-122"/>
              <a:ea typeface="Microsoft YaHei UI" panose="020B0503020204020204" pitchFamily="34" charset="-122"/>
            </a:rPr>
            <a:t> </a:t>
          </a:r>
          <a:r>
            <a:rPr lang="en-US" sz="1100" b="0" dirty="0" err="1">
              <a:latin typeface="Microsoft YaHei UI" panose="020B0503020204020204" pitchFamily="34" charset="-122"/>
              <a:ea typeface="Microsoft YaHei UI" panose="020B0503020204020204" pitchFamily="34" charset="-122"/>
            </a:rPr>
            <a:t>va</a:t>
          </a:r>
          <a:r>
            <a:rPr lang="en-US" sz="1100" b="0" dirty="0">
              <a:latin typeface="Microsoft YaHei UI" panose="020B0503020204020204" pitchFamily="34" charset="-122"/>
              <a:ea typeface="Microsoft YaHei UI" panose="020B0503020204020204" pitchFamily="34" charset="-122"/>
            </a:rPr>
            <a:t> </a:t>
          </a:r>
          <a:r>
            <a:rPr lang="en-US" sz="1100" b="0" dirty="0" err="1">
              <a:latin typeface="Microsoft YaHei UI" panose="020B0503020204020204" pitchFamily="34" charset="-122"/>
              <a:ea typeface="Microsoft YaHei UI" panose="020B0503020204020204" pitchFamily="34" charset="-122"/>
            </a:rPr>
            <a:t>foizlarning</a:t>
          </a:r>
          <a:r>
            <a:rPr lang="en-US" sz="1100" b="0" dirty="0">
              <a:latin typeface="Microsoft YaHei UI" panose="020B0503020204020204" pitchFamily="34" charset="-122"/>
              <a:ea typeface="Microsoft YaHei UI" panose="020B0503020204020204" pitchFamily="34" charset="-122"/>
            </a:rPr>
            <a:t> </a:t>
          </a:r>
          <a:r>
            <a:rPr lang="en-US" sz="1100" b="0" dirty="0" err="1">
              <a:latin typeface="Microsoft YaHei UI" panose="020B0503020204020204" pitchFamily="34" charset="-122"/>
              <a:ea typeface="Microsoft YaHei UI" panose="020B0503020204020204" pitchFamily="34" charset="-122"/>
            </a:rPr>
            <a:t>o‘z</a:t>
          </a:r>
          <a:r>
            <a:rPr lang="en-US" sz="1100" b="0" dirty="0">
              <a:latin typeface="Microsoft YaHei UI" panose="020B0503020204020204" pitchFamily="34" charset="-122"/>
              <a:ea typeface="Microsoft YaHei UI" panose="020B0503020204020204" pitchFamily="34" charset="-122"/>
            </a:rPr>
            <a:t> </a:t>
          </a:r>
          <a:r>
            <a:rPr lang="en-US" sz="1100" b="0" dirty="0" err="1">
              <a:latin typeface="Microsoft YaHei UI" panose="020B0503020204020204" pitchFamily="34" charset="-122"/>
              <a:ea typeface="Microsoft YaHei UI" panose="020B0503020204020204" pitchFamily="34" charset="-122"/>
            </a:rPr>
            <a:t>vaqtida</a:t>
          </a:r>
          <a:r>
            <a:rPr lang="en-US" sz="1100" b="0" dirty="0">
              <a:latin typeface="Microsoft YaHei UI" panose="020B0503020204020204" pitchFamily="34" charset="-122"/>
              <a:ea typeface="Microsoft YaHei UI" panose="020B0503020204020204" pitchFamily="34" charset="-122"/>
            </a:rPr>
            <a:t> </a:t>
          </a:r>
          <a:r>
            <a:rPr lang="en-US" sz="1100" b="0" dirty="0" err="1">
              <a:latin typeface="Microsoft YaHei UI" panose="020B0503020204020204" pitchFamily="34" charset="-122"/>
              <a:ea typeface="Microsoft YaHei UI" panose="020B0503020204020204" pitchFamily="34" charset="-122"/>
            </a:rPr>
            <a:t>to‘lanishini</a:t>
          </a:r>
          <a:r>
            <a:rPr lang="en-US" sz="1100" b="0" dirty="0">
              <a:latin typeface="Microsoft YaHei UI" panose="020B0503020204020204" pitchFamily="34" charset="-122"/>
              <a:ea typeface="Microsoft YaHei UI" panose="020B0503020204020204" pitchFamily="34" charset="-122"/>
            </a:rPr>
            <a:t> </a:t>
          </a:r>
          <a:r>
            <a:rPr lang="en-US" sz="1100" b="0" dirty="0" err="1">
              <a:latin typeface="Microsoft YaHei UI" panose="020B0503020204020204" pitchFamily="34" charset="-122"/>
              <a:ea typeface="Microsoft YaHei UI" panose="020B0503020204020204" pitchFamily="34" charset="-122"/>
            </a:rPr>
            <a:t>o‘rganishdir</a:t>
          </a:r>
          <a:r>
            <a:rPr lang="en-US" sz="1100" b="0" dirty="0">
              <a:latin typeface="Microsoft YaHei UI" panose="020B0503020204020204" pitchFamily="34" charset="-122"/>
              <a:ea typeface="Microsoft YaHei UI" panose="020B0503020204020204" pitchFamily="34" charset="-122"/>
            </a:rPr>
            <a:t>;</a:t>
          </a:r>
          <a:endParaRPr lang="ru-RU" sz="1100" b="0" dirty="0">
            <a:latin typeface="Microsoft YaHei UI" panose="020B0503020204020204" pitchFamily="34" charset="-122"/>
            <a:ea typeface="Microsoft YaHei UI" panose="020B0503020204020204" pitchFamily="34" charset="-122"/>
          </a:endParaRPr>
        </a:p>
      </dgm:t>
    </dgm:pt>
    <dgm:pt modelId="{654A04D7-DD0A-4A26-BF10-7377A4E9D8D6}" type="parTrans" cxnId="{7AA7477F-0E3C-466C-A98D-E9C57385CA1E}">
      <dgm:prSet/>
      <dgm:spPr/>
      <dgm:t>
        <a:bodyPr/>
        <a:lstStyle/>
        <a:p>
          <a:endParaRPr lang="ru-RU"/>
        </a:p>
      </dgm:t>
    </dgm:pt>
    <dgm:pt modelId="{130837B9-90FA-4E6F-A48D-CA04C8702212}" type="sibTrans" cxnId="{7AA7477F-0E3C-466C-A98D-E9C57385CA1E}">
      <dgm:prSet/>
      <dgm:spPr/>
      <dgm:t>
        <a:bodyPr/>
        <a:lstStyle/>
        <a:p>
          <a:endParaRPr lang="ru-RU"/>
        </a:p>
      </dgm:t>
    </dgm:pt>
    <dgm:pt modelId="{E9150BB4-B70A-4DCD-A94E-91CDDB6393F9}">
      <dgm:prSet phldrT="[Текст]"/>
      <dgm:spPr>
        <a:solidFill>
          <a:srgbClr val="536EBB"/>
        </a:solidFill>
      </dgm:spPr>
      <dgm:t>
        <a:bodyPr/>
        <a:lstStyle/>
        <a:p>
          <a:r>
            <a:rPr lang="en-US" b="1" dirty="0" err="1">
              <a:solidFill>
                <a:srgbClr val="FFC000"/>
              </a:solidFill>
              <a:latin typeface="Microsoft YaHei UI" panose="020B0503020204020204" pitchFamily="34" charset="-122"/>
              <a:ea typeface="Microsoft YaHei UI" panose="020B0503020204020204" pitchFamily="34" charset="-122"/>
            </a:rPr>
            <a:t>Potensial</a:t>
          </a:r>
          <a:r>
            <a:rPr lang="en-US" b="1" dirty="0">
              <a:solidFill>
                <a:srgbClr val="FFC000"/>
              </a:solidFill>
              <a:latin typeface="Microsoft YaHei UI" panose="020B0503020204020204" pitchFamily="34" charset="-122"/>
              <a:ea typeface="Microsoft YaHei UI" panose="020B0503020204020204" pitchFamily="34" charset="-122"/>
            </a:rPr>
            <a:t> </a:t>
          </a:r>
          <a:r>
            <a:rPr lang="en-US" b="1" dirty="0" err="1">
              <a:solidFill>
                <a:srgbClr val="FFC000"/>
              </a:solidFill>
              <a:latin typeface="Microsoft YaHei UI" panose="020B0503020204020204" pitchFamily="34" charset="-122"/>
              <a:ea typeface="Microsoft YaHei UI" panose="020B0503020204020204" pitchFamily="34" charset="-122"/>
            </a:rPr>
            <a:t>muammoli</a:t>
          </a:r>
          <a:r>
            <a:rPr lang="en-US" b="1" dirty="0">
              <a:solidFill>
                <a:srgbClr val="FFC000"/>
              </a:solidFill>
              <a:latin typeface="Microsoft YaHei UI" panose="020B0503020204020204" pitchFamily="34" charset="-122"/>
              <a:ea typeface="Microsoft YaHei UI" panose="020B0503020204020204" pitchFamily="34" charset="-122"/>
            </a:rPr>
            <a:t> </a:t>
          </a:r>
          <a:r>
            <a:rPr lang="en-US" b="1" dirty="0" err="1">
              <a:solidFill>
                <a:srgbClr val="FFC000"/>
              </a:solidFill>
              <a:latin typeface="Microsoft YaHei UI" panose="020B0503020204020204" pitchFamily="34" charset="-122"/>
              <a:ea typeface="Microsoft YaHei UI" panose="020B0503020204020204" pitchFamily="34" charset="-122"/>
            </a:rPr>
            <a:t>kreditlar</a:t>
          </a:r>
          <a:r>
            <a:rPr lang="en-US" b="1" dirty="0">
              <a:latin typeface="Microsoft YaHei UI" panose="020B0503020204020204" pitchFamily="34" charset="-122"/>
              <a:ea typeface="Microsoft YaHei UI" panose="020B0503020204020204" pitchFamily="34" charset="-122"/>
            </a:rPr>
            <a:t> </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kredit</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portfeli</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tarkibidagi</a:t>
          </a:r>
          <a:r>
            <a:rPr lang="en-US" dirty="0">
              <a:latin typeface="Microsoft YaHei UI" panose="020B0503020204020204" pitchFamily="34" charset="-122"/>
              <a:ea typeface="Microsoft YaHei UI" panose="020B0503020204020204" pitchFamily="34" charset="-122"/>
            </a:rPr>
            <a:t> 60 </a:t>
          </a:r>
          <a:r>
            <a:rPr lang="en-US" dirty="0" err="1">
              <a:latin typeface="Microsoft YaHei UI" panose="020B0503020204020204" pitchFamily="34" charset="-122"/>
              <a:ea typeface="Microsoft YaHei UI" panose="020B0503020204020204" pitchFamily="34" charset="-122"/>
            </a:rPr>
            <a:t>kundan</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oshgan</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lekin</a:t>
          </a:r>
          <a:r>
            <a:rPr lang="en-US" dirty="0">
              <a:latin typeface="Microsoft YaHei UI" panose="020B0503020204020204" pitchFamily="34" charset="-122"/>
              <a:ea typeface="Microsoft YaHei UI" panose="020B0503020204020204" pitchFamily="34" charset="-122"/>
            </a:rPr>
            <a:t> 90 </a:t>
          </a:r>
          <a:r>
            <a:rPr lang="en-US" dirty="0" err="1">
              <a:latin typeface="Microsoft YaHei UI" panose="020B0503020204020204" pitchFamily="34" charset="-122"/>
              <a:ea typeface="Microsoft YaHei UI" panose="020B0503020204020204" pitchFamily="34" charset="-122"/>
            </a:rPr>
            <a:t>kundan</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oshmagan</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muddati</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o‘tgan</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qarzdorliklari</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mavjud</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bo‘lgan</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yoki</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substandart</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toifasida</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tasniflangan</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kreditlar</a:t>
          </a:r>
          <a:r>
            <a:rPr lang="en-US" dirty="0">
              <a:latin typeface="Microsoft YaHei UI" panose="020B0503020204020204" pitchFamily="34" charset="-122"/>
              <a:ea typeface="Microsoft YaHei UI" panose="020B0503020204020204" pitchFamily="34" charset="-122"/>
            </a:rPr>
            <a:t>;</a:t>
          </a:r>
          <a:endParaRPr lang="ru-RU" dirty="0">
            <a:latin typeface="Microsoft YaHei UI" panose="020B0503020204020204" pitchFamily="34" charset="-122"/>
            <a:ea typeface="Microsoft YaHei UI" panose="020B0503020204020204" pitchFamily="34" charset="-122"/>
          </a:endParaRPr>
        </a:p>
      </dgm:t>
    </dgm:pt>
    <dgm:pt modelId="{D09AEED6-0A87-490A-976A-DDA7EB779BB1}" type="parTrans" cxnId="{911FACA9-F1A4-4A86-8BB7-52363EBD572C}">
      <dgm:prSet/>
      <dgm:spPr/>
      <dgm:t>
        <a:bodyPr/>
        <a:lstStyle/>
        <a:p>
          <a:endParaRPr lang="ru-RU"/>
        </a:p>
      </dgm:t>
    </dgm:pt>
    <dgm:pt modelId="{7CFE879B-25A9-4269-9012-F87606002C18}" type="sibTrans" cxnId="{911FACA9-F1A4-4A86-8BB7-52363EBD572C}">
      <dgm:prSet/>
      <dgm:spPr/>
      <dgm:t>
        <a:bodyPr/>
        <a:lstStyle/>
        <a:p>
          <a:endParaRPr lang="ru-RU"/>
        </a:p>
      </dgm:t>
    </dgm:pt>
    <dgm:pt modelId="{82075404-4328-49D0-B791-7F0306BB3964}" type="asst">
      <dgm:prSet custT="1"/>
      <dgm:spPr>
        <a:solidFill>
          <a:srgbClr val="0066FF"/>
        </a:solidFill>
      </dgm:spPr>
      <dgm:t>
        <a:bodyPr/>
        <a:lstStyle/>
        <a:p>
          <a:r>
            <a:rPr lang="en-US" sz="1200" b="1" dirty="0" err="1">
              <a:solidFill>
                <a:srgbClr val="FFC000"/>
              </a:solidFill>
              <a:latin typeface="Microsoft YaHei UI" panose="020B0503020204020204" pitchFamily="34" charset="-122"/>
              <a:ea typeface="Microsoft YaHei UI" panose="020B0503020204020204" pitchFamily="34" charset="-122"/>
            </a:rPr>
            <a:t>Dastlabki</a:t>
          </a:r>
          <a:r>
            <a:rPr lang="en-US" sz="1200" b="1" dirty="0">
              <a:solidFill>
                <a:srgbClr val="FFC000"/>
              </a:solidFill>
              <a:latin typeface="Microsoft YaHei UI" panose="020B0503020204020204" pitchFamily="34" charset="-122"/>
              <a:ea typeface="Microsoft YaHei UI" panose="020B0503020204020204" pitchFamily="34" charset="-122"/>
            </a:rPr>
            <a:t> monitoring</a:t>
          </a:r>
          <a:r>
            <a:rPr lang="en-US" sz="1200" dirty="0">
              <a:solidFill>
                <a:srgbClr val="FFC000"/>
              </a:solidFill>
              <a:latin typeface="Microsoft YaHei UI" panose="020B0503020204020204" pitchFamily="34" charset="-122"/>
              <a:ea typeface="Microsoft YaHei UI" panose="020B0503020204020204" pitchFamily="34" charset="-122"/>
            </a:rPr>
            <a:t> </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mijoz</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tomonidan</a:t>
          </a:r>
          <a:r>
            <a:rPr lang="en-US" sz="1200" dirty="0">
              <a:latin typeface="Microsoft YaHei UI" panose="020B0503020204020204" pitchFamily="34" charset="-122"/>
              <a:ea typeface="Microsoft YaHei UI" panose="020B0503020204020204" pitchFamily="34" charset="-122"/>
            </a:rPr>
            <a:t> bank </a:t>
          </a:r>
          <a:r>
            <a:rPr lang="en-US" sz="1200" dirty="0" err="1">
              <a:latin typeface="Microsoft YaHei UI" panose="020B0503020204020204" pitchFamily="34" charset="-122"/>
              <a:ea typeface="Microsoft YaHei UI" panose="020B0503020204020204" pitchFamily="34" charset="-122"/>
            </a:rPr>
            <a:t>xizmatlari</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markaziga</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kreditlash</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xizmatini</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ko‘rsatilishini</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so‘rab</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murojaat</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qilgan</a:t>
          </a:r>
          <a:r>
            <a:rPr lang="en-US" sz="1200" dirty="0">
              <a:latin typeface="Microsoft YaHei UI" panose="020B0503020204020204" pitchFamily="34" charset="-122"/>
              <a:ea typeface="Microsoft YaHei UI" panose="020B0503020204020204" pitchFamily="34" charset="-122"/>
            </a:rPr>
            <a:t> har </a:t>
          </a:r>
          <a:r>
            <a:rPr lang="en-US" sz="1200" dirty="0" err="1">
              <a:latin typeface="Microsoft YaHei UI" panose="020B0503020204020204" pitchFamily="34" charset="-122"/>
              <a:ea typeface="Microsoft YaHei UI" panose="020B0503020204020204" pitchFamily="34" charset="-122"/>
            </a:rPr>
            <a:t>bir</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holat</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bo‘yicha</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loyihani</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o‘rganayotgan</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mutaxassis</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tomonidan</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taqdim</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etilgan</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xujjatlarni</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va</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bevosita</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mijoz</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faoliyat</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ko‘rsatayotgan</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va</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garov</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ob’ektlari</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joylashgan</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joyga</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chiqib</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o‘rganish</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olib</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borish</a:t>
          </a:r>
          <a:r>
            <a:rPr lang="en-US" sz="1200" dirty="0">
              <a:latin typeface="Microsoft YaHei UI" panose="020B0503020204020204" pitchFamily="34" charset="-122"/>
              <a:ea typeface="Microsoft YaHei UI" panose="020B0503020204020204" pitchFamily="34" charset="-122"/>
            </a:rPr>
            <a:t> </a:t>
          </a:r>
          <a:r>
            <a:rPr lang="en-US" sz="1200" dirty="0" err="1">
              <a:latin typeface="Microsoft YaHei UI" panose="020B0503020204020204" pitchFamily="34" charset="-122"/>
              <a:ea typeface="Microsoft YaHei UI" panose="020B0503020204020204" pitchFamily="34" charset="-122"/>
            </a:rPr>
            <a:t>jarayoni</a:t>
          </a:r>
          <a:r>
            <a:rPr lang="en-US" sz="1200" dirty="0">
              <a:latin typeface="Microsoft YaHei UI" panose="020B0503020204020204" pitchFamily="34" charset="-122"/>
              <a:ea typeface="Microsoft YaHei UI" panose="020B0503020204020204" pitchFamily="34" charset="-122"/>
            </a:rPr>
            <a:t>;</a:t>
          </a:r>
          <a:endParaRPr lang="ru-RU" sz="1200" dirty="0">
            <a:latin typeface="Microsoft YaHei UI" panose="020B0503020204020204" pitchFamily="34" charset="-122"/>
            <a:ea typeface="Microsoft YaHei UI" panose="020B0503020204020204" pitchFamily="34" charset="-122"/>
          </a:endParaRPr>
        </a:p>
      </dgm:t>
    </dgm:pt>
    <dgm:pt modelId="{7EA81BBB-881D-4C99-BAE3-62DB55E694C1}" type="parTrans" cxnId="{176CC1D1-9228-403C-A4E2-8BD83F9EA204}">
      <dgm:prSet/>
      <dgm:spPr/>
      <dgm:t>
        <a:bodyPr/>
        <a:lstStyle/>
        <a:p>
          <a:endParaRPr lang="ru-RU"/>
        </a:p>
      </dgm:t>
    </dgm:pt>
    <dgm:pt modelId="{A3E160CF-A282-42AA-A0B1-EBE5379B9F33}" type="sibTrans" cxnId="{176CC1D1-9228-403C-A4E2-8BD83F9EA204}">
      <dgm:prSet/>
      <dgm:spPr/>
      <dgm:t>
        <a:bodyPr/>
        <a:lstStyle/>
        <a:p>
          <a:endParaRPr lang="ru-RU"/>
        </a:p>
      </dgm:t>
    </dgm:pt>
    <dgm:pt modelId="{00EADAF1-A314-4DED-859B-94A2E895ABE7}" type="pres">
      <dgm:prSet presAssocID="{3F62C690-331B-442C-BDC6-C0563F1EB06F}" presName="hierChild1" presStyleCnt="0">
        <dgm:presLayoutVars>
          <dgm:orgChart val="1"/>
          <dgm:chPref val="1"/>
          <dgm:dir/>
          <dgm:animOne val="branch"/>
          <dgm:animLvl val="lvl"/>
          <dgm:resizeHandles/>
        </dgm:presLayoutVars>
      </dgm:prSet>
      <dgm:spPr/>
    </dgm:pt>
    <dgm:pt modelId="{D3EC9DEE-F936-4D44-B7D1-5C2726965E49}" type="pres">
      <dgm:prSet presAssocID="{E4664E8D-0AAC-4430-87C2-E2F239D2AE46}" presName="hierRoot1" presStyleCnt="0">
        <dgm:presLayoutVars>
          <dgm:hierBranch val="init"/>
        </dgm:presLayoutVars>
      </dgm:prSet>
      <dgm:spPr/>
    </dgm:pt>
    <dgm:pt modelId="{E25DCA52-3C6D-4E17-9B7C-29ECFB2BA72E}" type="pres">
      <dgm:prSet presAssocID="{E4664E8D-0AAC-4430-87C2-E2F239D2AE46}" presName="rootComposite1" presStyleCnt="0"/>
      <dgm:spPr/>
    </dgm:pt>
    <dgm:pt modelId="{C1297AA6-4154-4290-BD51-C0D3B827CB18}" type="pres">
      <dgm:prSet presAssocID="{E4664E8D-0AAC-4430-87C2-E2F239D2AE46}" presName="rootText1" presStyleLbl="node0" presStyleIdx="0" presStyleCnt="1" custScaleX="148757" custScaleY="63549" custLinFactNeighborY="5877">
        <dgm:presLayoutVars>
          <dgm:chPref val="3"/>
        </dgm:presLayoutVars>
      </dgm:prSet>
      <dgm:spPr/>
    </dgm:pt>
    <dgm:pt modelId="{A57812A2-DA03-4961-B43D-B147D4DE45BB}" type="pres">
      <dgm:prSet presAssocID="{E4664E8D-0AAC-4430-87C2-E2F239D2AE46}" presName="rootConnector1" presStyleLbl="node1" presStyleIdx="0" presStyleCnt="0"/>
      <dgm:spPr/>
    </dgm:pt>
    <dgm:pt modelId="{BB477B46-D237-4199-A0B6-F688DCEE9DD7}" type="pres">
      <dgm:prSet presAssocID="{E4664E8D-0AAC-4430-87C2-E2F239D2AE46}" presName="hierChild2" presStyleCnt="0"/>
      <dgm:spPr/>
    </dgm:pt>
    <dgm:pt modelId="{67DDAB81-E2E2-46F5-9F6B-4BF4D6D7E4B9}" type="pres">
      <dgm:prSet presAssocID="{1D3B547B-D39B-46F4-8DC4-26C8F4553F6F}" presName="Name37" presStyleLbl="parChTrans1D2" presStyleIdx="0" presStyleCnt="5"/>
      <dgm:spPr/>
    </dgm:pt>
    <dgm:pt modelId="{E6993CD1-5FF6-4967-9612-8703E0587081}" type="pres">
      <dgm:prSet presAssocID="{CD004C27-A355-46FA-8B11-6CC89F2A47A0}" presName="hierRoot2" presStyleCnt="0">
        <dgm:presLayoutVars>
          <dgm:hierBranch val="init"/>
        </dgm:presLayoutVars>
      </dgm:prSet>
      <dgm:spPr/>
    </dgm:pt>
    <dgm:pt modelId="{328E5275-94D5-488A-905E-370E62002F5A}" type="pres">
      <dgm:prSet presAssocID="{CD004C27-A355-46FA-8B11-6CC89F2A47A0}" presName="rootComposite" presStyleCnt="0"/>
      <dgm:spPr/>
    </dgm:pt>
    <dgm:pt modelId="{098291B8-B6F1-442C-B07B-657C8ECDC177}" type="pres">
      <dgm:prSet presAssocID="{CD004C27-A355-46FA-8B11-6CC89F2A47A0}" presName="rootText" presStyleLbl="node2" presStyleIdx="0" presStyleCnt="3" custScaleX="174951" custScaleY="122085" custLinFactNeighborY="-3780">
        <dgm:presLayoutVars>
          <dgm:chPref val="3"/>
        </dgm:presLayoutVars>
      </dgm:prSet>
      <dgm:spPr/>
    </dgm:pt>
    <dgm:pt modelId="{8C210D75-4807-40E3-B76D-24CCDA09087C}" type="pres">
      <dgm:prSet presAssocID="{CD004C27-A355-46FA-8B11-6CC89F2A47A0}" presName="rootConnector" presStyleLbl="node2" presStyleIdx="0" presStyleCnt="3"/>
      <dgm:spPr/>
    </dgm:pt>
    <dgm:pt modelId="{A2073611-C290-4582-B4C2-51EEA4350DBF}" type="pres">
      <dgm:prSet presAssocID="{CD004C27-A355-46FA-8B11-6CC89F2A47A0}" presName="hierChild4" presStyleCnt="0"/>
      <dgm:spPr/>
    </dgm:pt>
    <dgm:pt modelId="{5FE8FA35-DAD6-4CF2-9C66-0B36BD1829A2}" type="pres">
      <dgm:prSet presAssocID="{CD004C27-A355-46FA-8B11-6CC89F2A47A0}" presName="hierChild5" presStyleCnt="0"/>
      <dgm:spPr/>
    </dgm:pt>
    <dgm:pt modelId="{DF5A75AE-DFBC-49FF-80EA-ECE9A82A514C}" type="pres">
      <dgm:prSet presAssocID="{654A04D7-DD0A-4A26-BF10-7377A4E9D8D6}" presName="Name37" presStyleLbl="parChTrans1D2" presStyleIdx="1" presStyleCnt="5"/>
      <dgm:spPr/>
    </dgm:pt>
    <dgm:pt modelId="{7E90E2D2-CB9A-46B2-9D73-169A636EECDD}" type="pres">
      <dgm:prSet presAssocID="{94BEADCB-C463-4E90-9BB0-87632AA91617}" presName="hierRoot2" presStyleCnt="0">
        <dgm:presLayoutVars>
          <dgm:hierBranch val="init"/>
        </dgm:presLayoutVars>
      </dgm:prSet>
      <dgm:spPr/>
    </dgm:pt>
    <dgm:pt modelId="{2532C246-7681-4B81-9AFA-B75D6B3B38E7}" type="pres">
      <dgm:prSet presAssocID="{94BEADCB-C463-4E90-9BB0-87632AA91617}" presName="rootComposite" presStyleCnt="0"/>
      <dgm:spPr/>
    </dgm:pt>
    <dgm:pt modelId="{3397E0CE-AB5E-4B68-BC8B-8AF0B56FA989}" type="pres">
      <dgm:prSet presAssocID="{94BEADCB-C463-4E90-9BB0-87632AA91617}" presName="rootText" presStyleLbl="node2" presStyleIdx="1" presStyleCnt="3" custScaleX="228376" custScaleY="141648" custLinFactNeighborX="-378" custLinFactNeighborY="-6804">
        <dgm:presLayoutVars>
          <dgm:chPref val="3"/>
        </dgm:presLayoutVars>
      </dgm:prSet>
      <dgm:spPr/>
    </dgm:pt>
    <dgm:pt modelId="{6471240E-F33E-46D9-B314-D67C25DB250A}" type="pres">
      <dgm:prSet presAssocID="{94BEADCB-C463-4E90-9BB0-87632AA91617}" presName="rootConnector" presStyleLbl="node2" presStyleIdx="1" presStyleCnt="3"/>
      <dgm:spPr/>
    </dgm:pt>
    <dgm:pt modelId="{192E01DD-CA82-4DC0-8338-52A52F57B9EE}" type="pres">
      <dgm:prSet presAssocID="{94BEADCB-C463-4E90-9BB0-87632AA91617}" presName="hierChild4" presStyleCnt="0"/>
      <dgm:spPr/>
    </dgm:pt>
    <dgm:pt modelId="{C0B529F6-BBC9-4F4A-AD3C-06364E8E744F}" type="pres">
      <dgm:prSet presAssocID="{94BEADCB-C463-4E90-9BB0-87632AA91617}" presName="hierChild5" presStyleCnt="0"/>
      <dgm:spPr/>
    </dgm:pt>
    <dgm:pt modelId="{B78EF3A8-5B98-4D6B-BBED-D98BACACB82A}" type="pres">
      <dgm:prSet presAssocID="{D09AEED6-0A87-490A-976A-DDA7EB779BB1}" presName="Name37" presStyleLbl="parChTrans1D2" presStyleIdx="2" presStyleCnt="5"/>
      <dgm:spPr/>
    </dgm:pt>
    <dgm:pt modelId="{CF2F1C58-A8DC-4DBE-8642-91908BD1DAEF}" type="pres">
      <dgm:prSet presAssocID="{E9150BB4-B70A-4DCD-A94E-91CDDB6393F9}" presName="hierRoot2" presStyleCnt="0">
        <dgm:presLayoutVars>
          <dgm:hierBranch val="init"/>
        </dgm:presLayoutVars>
      </dgm:prSet>
      <dgm:spPr/>
    </dgm:pt>
    <dgm:pt modelId="{0B00B95D-D6B5-4DFC-88BB-07A7293C65F1}" type="pres">
      <dgm:prSet presAssocID="{E9150BB4-B70A-4DCD-A94E-91CDDB6393F9}" presName="rootComposite" presStyleCnt="0"/>
      <dgm:spPr/>
    </dgm:pt>
    <dgm:pt modelId="{8B3CBE38-F131-4681-B19C-618BC7924191}" type="pres">
      <dgm:prSet presAssocID="{E9150BB4-B70A-4DCD-A94E-91CDDB6393F9}" presName="rootText" presStyleLbl="node2" presStyleIdx="2" presStyleCnt="3" custScaleX="179012" custScaleY="126103" custLinFactNeighborX="5178" custLinFactNeighborY="-2629">
        <dgm:presLayoutVars>
          <dgm:chPref val="3"/>
        </dgm:presLayoutVars>
      </dgm:prSet>
      <dgm:spPr/>
    </dgm:pt>
    <dgm:pt modelId="{BC5C676C-922B-4461-B52C-4993E40C722E}" type="pres">
      <dgm:prSet presAssocID="{E9150BB4-B70A-4DCD-A94E-91CDDB6393F9}" presName="rootConnector" presStyleLbl="node2" presStyleIdx="2" presStyleCnt="3"/>
      <dgm:spPr/>
    </dgm:pt>
    <dgm:pt modelId="{386B687D-8B7B-4218-8B09-AFF32D633B63}" type="pres">
      <dgm:prSet presAssocID="{E9150BB4-B70A-4DCD-A94E-91CDDB6393F9}" presName="hierChild4" presStyleCnt="0"/>
      <dgm:spPr/>
    </dgm:pt>
    <dgm:pt modelId="{7E2F9284-D078-414C-85EF-18C8A08936D4}" type="pres">
      <dgm:prSet presAssocID="{E9150BB4-B70A-4DCD-A94E-91CDDB6393F9}" presName="hierChild5" presStyleCnt="0"/>
      <dgm:spPr/>
    </dgm:pt>
    <dgm:pt modelId="{82AEEE6A-D737-410C-B48B-4B02B0F52428}" type="pres">
      <dgm:prSet presAssocID="{E4664E8D-0AAC-4430-87C2-E2F239D2AE46}" presName="hierChild3" presStyleCnt="0"/>
      <dgm:spPr/>
    </dgm:pt>
    <dgm:pt modelId="{EC9473CD-17B2-4F10-AD31-0B80A5ACE134}" type="pres">
      <dgm:prSet presAssocID="{52F210A7-D270-4E61-813B-BA24E9CFD5D2}" presName="Name111" presStyleLbl="parChTrans1D2" presStyleIdx="3" presStyleCnt="5"/>
      <dgm:spPr/>
    </dgm:pt>
    <dgm:pt modelId="{40E73191-7FC1-419F-83E2-DC83AF6A8994}" type="pres">
      <dgm:prSet presAssocID="{03977127-EE99-4267-BB3F-19B454C53ACC}" presName="hierRoot3" presStyleCnt="0">
        <dgm:presLayoutVars>
          <dgm:hierBranch val="init"/>
        </dgm:presLayoutVars>
      </dgm:prSet>
      <dgm:spPr/>
    </dgm:pt>
    <dgm:pt modelId="{1E60729C-671F-41CF-BC73-11D08B94A8EB}" type="pres">
      <dgm:prSet presAssocID="{03977127-EE99-4267-BB3F-19B454C53ACC}" presName="rootComposite3" presStyleCnt="0"/>
      <dgm:spPr/>
    </dgm:pt>
    <dgm:pt modelId="{6E0B7161-7D4C-4507-A390-381B2A7339CC}" type="pres">
      <dgm:prSet presAssocID="{03977127-EE99-4267-BB3F-19B454C53ACC}" presName="rootText3" presStyleLbl="asst1" presStyleIdx="0" presStyleCnt="2" custScaleX="271769" custScaleY="258534">
        <dgm:presLayoutVars>
          <dgm:chPref val="3"/>
        </dgm:presLayoutVars>
      </dgm:prSet>
      <dgm:spPr/>
    </dgm:pt>
    <dgm:pt modelId="{0369AA06-B76A-4CC5-8ED9-CD1DA0838FA0}" type="pres">
      <dgm:prSet presAssocID="{03977127-EE99-4267-BB3F-19B454C53ACC}" presName="rootConnector3" presStyleLbl="asst1" presStyleIdx="0" presStyleCnt="2"/>
      <dgm:spPr/>
    </dgm:pt>
    <dgm:pt modelId="{28382B65-8621-4E9D-B02A-88B184B2447B}" type="pres">
      <dgm:prSet presAssocID="{03977127-EE99-4267-BB3F-19B454C53ACC}" presName="hierChild6" presStyleCnt="0"/>
      <dgm:spPr/>
    </dgm:pt>
    <dgm:pt modelId="{872C38BA-E1B4-42A0-B3A3-1158457ACF9F}" type="pres">
      <dgm:prSet presAssocID="{03977127-EE99-4267-BB3F-19B454C53ACC}" presName="hierChild7" presStyleCnt="0"/>
      <dgm:spPr/>
    </dgm:pt>
    <dgm:pt modelId="{8FE5899F-C093-4DF6-BE71-8DDE4C41B039}" type="pres">
      <dgm:prSet presAssocID="{7EA81BBB-881D-4C99-BAE3-62DB55E694C1}" presName="Name111" presStyleLbl="parChTrans1D2" presStyleIdx="4" presStyleCnt="5"/>
      <dgm:spPr/>
    </dgm:pt>
    <dgm:pt modelId="{43175DF1-5668-4DCF-AE00-D9335D1A8F60}" type="pres">
      <dgm:prSet presAssocID="{82075404-4328-49D0-B791-7F0306BB3964}" presName="hierRoot3" presStyleCnt="0">
        <dgm:presLayoutVars>
          <dgm:hierBranch val="init"/>
        </dgm:presLayoutVars>
      </dgm:prSet>
      <dgm:spPr/>
    </dgm:pt>
    <dgm:pt modelId="{7692F892-6BA1-4A6E-8EF4-33BBCA5F317C}" type="pres">
      <dgm:prSet presAssocID="{82075404-4328-49D0-B791-7F0306BB3964}" presName="rootComposite3" presStyleCnt="0"/>
      <dgm:spPr/>
    </dgm:pt>
    <dgm:pt modelId="{3C1F9972-0110-4796-A507-AC7662487D18}" type="pres">
      <dgm:prSet presAssocID="{82075404-4328-49D0-B791-7F0306BB3964}" presName="rootText3" presStyleLbl="asst1" presStyleIdx="1" presStyleCnt="2" custScaleX="266368" custScaleY="204880" custLinFactNeighborX="3000" custLinFactNeighborY="3022">
        <dgm:presLayoutVars>
          <dgm:chPref val="3"/>
        </dgm:presLayoutVars>
      </dgm:prSet>
      <dgm:spPr/>
    </dgm:pt>
    <dgm:pt modelId="{D573AA0E-546F-469B-896D-2AC295852AFD}" type="pres">
      <dgm:prSet presAssocID="{82075404-4328-49D0-B791-7F0306BB3964}" presName="rootConnector3" presStyleLbl="asst1" presStyleIdx="1" presStyleCnt="2"/>
      <dgm:spPr/>
    </dgm:pt>
    <dgm:pt modelId="{BECD1F7F-17A0-4ACC-98EE-52282EBFB40E}" type="pres">
      <dgm:prSet presAssocID="{82075404-4328-49D0-B791-7F0306BB3964}" presName="hierChild6" presStyleCnt="0"/>
      <dgm:spPr/>
    </dgm:pt>
    <dgm:pt modelId="{7A1DCB6C-C552-4572-B7CC-E4F05898F97B}" type="pres">
      <dgm:prSet presAssocID="{82075404-4328-49D0-B791-7F0306BB3964}" presName="hierChild7" presStyleCnt="0"/>
      <dgm:spPr/>
    </dgm:pt>
  </dgm:ptLst>
  <dgm:cxnLst>
    <dgm:cxn modelId="{AFAD4408-5D6D-4B5E-9168-6A65694DA11A}" type="presOf" srcId="{E9150BB4-B70A-4DCD-A94E-91CDDB6393F9}" destId="{8B3CBE38-F131-4681-B19C-618BC7924191}" srcOrd="0" destOrd="0" presId="urn:microsoft.com/office/officeart/2005/8/layout/orgChart1"/>
    <dgm:cxn modelId="{4740361C-F17C-4C66-8A35-D9F17AC08221}" type="presOf" srcId="{654A04D7-DD0A-4A26-BF10-7377A4E9D8D6}" destId="{DF5A75AE-DFBC-49FF-80EA-ECE9A82A514C}" srcOrd="0" destOrd="0" presId="urn:microsoft.com/office/officeart/2005/8/layout/orgChart1"/>
    <dgm:cxn modelId="{BE60AD20-11BF-4CBA-8E65-BF619786D016}" type="presOf" srcId="{82075404-4328-49D0-B791-7F0306BB3964}" destId="{D573AA0E-546F-469B-896D-2AC295852AFD}" srcOrd="1" destOrd="0" presId="urn:microsoft.com/office/officeart/2005/8/layout/orgChart1"/>
    <dgm:cxn modelId="{C6F89128-DEDA-402D-BB84-A48CFD87124D}" type="presOf" srcId="{1D3B547B-D39B-46F4-8DC4-26C8F4553F6F}" destId="{67DDAB81-E2E2-46F5-9F6B-4BF4D6D7E4B9}" srcOrd="0" destOrd="0" presId="urn:microsoft.com/office/officeart/2005/8/layout/orgChart1"/>
    <dgm:cxn modelId="{CE0A4834-8076-4CC8-AA25-495BA9399711}" type="presOf" srcId="{E4664E8D-0AAC-4430-87C2-E2F239D2AE46}" destId="{C1297AA6-4154-4290-BD51-C0D3B827CB18}" srcOrd="0" destOrd="0" presId="urn:microsoft.com/office/officeart/2005/8/layout/orgChart1"/>
    <dgm:cxn modelId="{760A933A-093E-4BCE-95A6-0A9439D9282E}" srcId="{3F62C690-331B-442C-BDC6-C0563F1EB06F}" destId="{E4664E8D-0AAC-4430-87C2-E2F239D2AE46}" srcOrd="0" destOrd="0" parTransId="{7ED80E57-6199-4B13-9826-D592620973CA}" sibTransId="{CECBF26A-FD41-46BB-A811-274FAAC65C27}"/>
    <dgm:cxn modelId="{4036C33A-6422-4F52-B2F9-6AA811A1AE86}" type="presOf" srcId="{D09AEED6-0A87-490A-976A-DDA7EB779BB1}" destId="{B78EF3A8-5B98-4D6B-BBED-D98BACACB82A}" srcOrd="0" destOrd="0" presId="urn:microsoft.com/office/officeart/2005/8/layout/orgChart1"/>
    <dgm:cxn modelId="{9AF6303E-0D96-43DD-88D2-35CC0249E477}" type="presOf" srcId="{52F210A7-D270-4E61-813B-BA24E9CFD5D2}" destId="{EC9473CD-17B2-4F10-AD31-0B80A5ACE134}" srcOrd="0" destOrd="0" presId="urn:microsoft.com/office/officeart/2005/8/layout/orgChart1"/>
    <dgm:cxn modelId="{DF0F835C-F29B-49A2-B52D-88E371E0C531}" type="presOf" srcId="{CD004C27-A355-46FA-8B11-6CC89F2A47A0}" destId="{098291B8-B6F1-442C-B07B-657C8ECDC177}" srcOrd="0" destOrd="0" presId="urn:microsoft.com/office/officeart/2005/8/layout/orgChart1"/>
    <dgm:cxn modelId="{A0561E45-CEAD-485F-815E-AAA4CAA4162F}" type="presOf" srcId="{CD004C27-A355-46FA-8B11-6CC89F2A47A0}" destId="{8C210D75-4807-40E3-B76D-24CCDA09087C}" srcOrd="1" destOrd="0" presId="urn:microsoft.com/office/officeart/2005/8/layout/orgChart1"/>
    <dgm:cxn modelId="{78BC1047-19FD-4506-B6D5-A68CE4A73302}" type="presOf" srcId="{E4664E8D-0AAC-4430-87C2-E2F239D2AE46}" destId="{A57812A2-DA03-4961-B43D-B147D4DE45BB}" srcOrd="1" destOrd="0" presId="urn:microsoft.com/office/officeart/2005/8/layout/orgChart1"/>
    <dgm:cxn modelId="{4BEAC567-77D1-4937-AA3E-AF4A895CA5CF}" type="presOf" srcId="{E9150BB4-B70A-4DCD-A94E-91CDDB6393F9}" destId="{BC5C676C-922B-4461-B52C-4993E40C722E}" srcOrd="1" destOrd="0" presId="urn:microsoft.com/office/officeart/2005/8/layout/orgChart1"/>
    <dgm:cxn modelId="{AF059876-543A-4552-90A8-A16EE609BB03}" type="presOf" srcId="{94BEADCB-C463-4E90-9BB0-87632AA91617}" destId="{3397E0CE-AB5E-4B68-BC8B-8AF0B56FA989}" srcOrd="0" destOrd="0" presId="urn:microsoft.com/office/officeart/2005/8/layout/orgChart1"/>
    <dgm:cxn modelId="{7AA7477F-0E3C-466C-A98D-E9C57385CA1E}" srcId="{E4664E8D-0AAC-4430-87C2-E2F239D2AE46}" destId="{94BEADCB-C463-4E90-9BB0-87632AA91617}" srcOrd="3" destOrd="0" parTransId="{654A04D7-DD0A-4A26-BF10-7377A4E9D8D6}" sibTransId="{130837B9-90FA-4E6F-A48D-CA04C8702212}"/>
    <dgm:cxn modelId="{476E0C94-9C85-4B80-8986-DD49827DD94E}" type="presOf" srcId="{03977127-EE99-4267-BB3F-19B454C53ACC}" destId="{0369AA06-B76A-4CC5-8ED9-CD1DA0838FA0}" srcOrd="1" destOrd="0" presId="urn:microsoft.com/office/officeart/2005/8/layout/orgChart1"/>
    <dgm:cxn modelId="{EF4B41A6-A37B-416C-94DE-790B6CB78BF1}" type="presOf" srcId="{94BEADCB-C463-4E90-9BB0-87632AA91617}" destId="{6471240E-F33E-46D9-B314-D67C25DB250A}" srcOrd="1" destOrd="0" presId="urn:microsoft.com/office/officeart/2005/8/layout/orgChart1"/>
    <dgm:cxn modelId="{8EBC40A8-F5CC-4F27-9E3C-AD4583DEC115}" type="presOf" srcId="{82075404-4328-49D0-B791-7F0306BB3964}" destId="{3C1F9972-0110-4796-A507-AC7662487D18}" srcOrd="0" destOrd="0" presId="urn:microsoft.com/office/officeart/2005/8/layout/orgChart1"/>
    <dgm:cxn modelId="{911FACA9-F1A4-4A86-8BB7-52363EBD572C}" srcId="{E4664E8D-0AAC-4430-87C2-E2F239D2AE46}" destId="{E9150BB4-B70A-4DCD-A94E-91CDDB6393F9}" srcOrd="4" destOrd="0" parTransId="{D09AEED6-0A87-490A-976A-DDA7EB779BB1}" sibTransId="{7CFE879B-25A9-4269-9012-F87606002C18}"/>
    <dgm:cxn modelId="{CCA52AB8-2EA4-4BC1-A3A5-A9D0A6457700}" type="presOf" srcId="{03977127-EE99-4267-BB3F-19B454C53ACC}" destId="{6E0B7161-7D4C-4507-A390-381B2A7339CC}" srcOrd="0" destOrd="0" presId="urn:microsoft.com/office/officeart/2005/8/layout/orgChart1"/>
    <dgm:cxn modelId="{178C87BC-5332-4BFF-9F9B-76DF59F2072F}" type="presOf" srcId="{3F62C690-331B-442C-BDC6-C0563F1EB06F}" destId="{00EADAF1-A314-4DED-859B-94A2E895ABE7}" srcOrd="0" destOrd="0" presId="urn:microsoft.com/office/officeart/2005/8/layout/orgChart1"/>
    <dgm:cxn modelId="{176CC1D1-9228-403C-A4E2-8BD83F9EA204}" srcId="{E4664E8D-0AAC-4430-87C2-E2F239D2AE46}" destId="{82075404-4328-49D0-B791-7F0306BB3964}" srcOrd="1" destOrd="0" parTransId="{7EA81BBB-881D-4C99-BAE3-62DB55E694C1}" sibTransId="{A3E160CF-A282-42AA-A0B1-EBE5379B9F33}"/>
    <dgm:cxn modelId="{E9C96ADA-F37A-4FAB-93AA-EE438F4A03A2}" srcId="{E4664E8D-0AAC-4430-87C2-E2F239D2AE46}" destId="{03977127-EE99-4267-BB3F-19B454C53ACC}" srcOrd="0" destOrd="0" parTransId="{52F210A7-D270-4E61-813B-BA24E9CFD5D2}" sibTransId="{27D344FF-8952-40F0-9ECE-FD7BEDF76949}"/>
    <dgm:cxn modelId="{3F3987DC-7401-4FFC-8F17-F6DA83DB8E45}" type="presOf" srcId="{7EA81BBB-881D-4C99-BAE3-62DB55E694C1}" destId="{8FE5899F-C093-4DF6-BE71-8DDE4C41B039}" srcOrd="0" destOrd="0" presId="urn:microsoft.com/office/officeart/2005/8/layout/orgChart1"/>
    <dgm:cxn modelId="{372E29E9-1ED5-47F3-9CD9-885A3224C51D}" srcId="{E4664E8D-0AAC-4430-87C2-E2F239D2AE46}" destId="{CD004C27-A355-46FA-8B11-6CC89F2A47A0}" srcOrd="2" destOrd="0" parTransId="{1D3B547B-D39B-46F4-8DC4-26C8F4553F6F}" sibTransId="{4DF35763-6073-45EA-A2E2-7A62661A4326}"/>
    <dgm:cxn modelId="{AB750AC1-A2BA-466E-9CAF-31F2725F4198}" type="presParOf" srcId="{00EADAF1-A314-4DED-859B-94A2E895ABE7}" destId="{D3EC9DEE-F936-4D44-B7D1-5C2726965E49}" srcOrd="0" destOrd="0" presId="urn:microsoft.com/office/officeart/2005/8/layout/orgChart1"/>
    <dgm:cxn modelId="{F30B804C-53C8-4849-8BDA-127D5B782B20}" type="presParOf" srcId="{D3EC9DEE-F936-4D44-B7D1-5C2726965E49}" destId="{E25DCA52-3C6D-4E17-9B7C-29ECFB2BA72E}" srcOrd="0" destOrd="0" presId="urn:microsoft.com/office/officeart/2005/8/layout/orgChart1"/>
    <dgm:cxn modelId="{A97CB440-4153-4667-8E5A-79447EEAACB8}" type="presParOf" srcId="{E25DCA52-3C6D-4E17-9B7C-29ECFB2BA72E}" destId="{C1297AA6-4154-4290-BD51-C0D3B827CB18}" srcOrd="0" destOrd="0" presId="urn:microsoft.com/office/officeart/2005/8/layout/orgChart1"/>
    <dgm:cxn modelId="{C4A9819C-156D-4E6B-A58C-F155A58C74E8}" type="presParOf" srcId="{E25DCA52-3C6D-4E17-9B7C-29ECFB2BA72E}" destId="{A57812A2-DA03-4961-B43D-B147D4DE45BB}" srcOrd="1" destOrd="0" presId="urn:microsoft.com/office/officeart/2005/8/layout/orgChart1"/>
    <dgm:cxn modelId="{E268D9F6-14BE-4E46-A500-EDCB106160A5}" type="presParOf" srcId="{D3EC9DEE-F936-4D44-B7D1-5C2726965E49}" destId="{BB477B46-D237-4199-A0B6-F688DCEE9DD7}" srcOrd="1" destOrd="0" presId="urn:microsoft.com/office/officeart/2005/8/layout/orgChart1"/>
    <dgm:cxn modelId="{283A4DEE-4449-4231-A734-6ECB2297F8C7}" type="presParOf" srcId="{BB477B46-D237-4199-A0B6-F688DCEE9DD7}" destId="{67DDAB81-E2E2-46F5-9F6B-4BF4D6D7E4B9}" srcOrd="0" destOrd="0" presId="urn:microsoft.com/office/officeart/2005/8/layout/orgChart1"/>
    <dgm:cxn modelId="{514B0EC4-8DBB-45F6-91A9-C92FE4F99829}" type="presParOf" srcId="{BB477B46-D237-4199-A0B6-F688DCEE9DD7}" destId="{E6993CD1-5FF6-4967-9612-8703E0587081}" srcOrd="1" destOrd="0" presId="urn:microsoft.com/office/officeart/2005/8/layout/orgChart1"/>
    <dgm:cxn modelId="{E49C3543-CC7B-4D6A-A908-B4D1D8AC1F46}" type="presParOf" srcId="{E6993CD1-5FF6-4967-9612-8703E0587081}" destId="{328E5275-94D5-488A-905E-370E62002F5A}" srcOrd="0" destOrd="0" presId="urn:microsoft.com/office/officeart/2005/8/layout/orgChart1"/>
    <dgm:cxn modelId="{410B9424-E6AB-4A2F-B863-D4B0FE570098}" type="presParOf" srcId="{328E5275-94D5-488A-905E-370E62002F5A}" destId="{098291B8-B6F1-442C-B07B-657C8ECDC177}" srcOrd="0" destOrd="0" presId="urn:microsoft.com/office/officeart/2005/8/layout/orgChart1"/>
    <dgm:cxn modelId="{74D4661E-FB65-46A9-9FD9-136B85607A65}" type="presParOf" srcId="{328E5275-94D5-488A-905E-370E62002F5A}" destId="{8C210D75-4807-40E3-B76D-24CCDA09087C}" srcOrd="1" destOrd="0" presId="urn:microsoft.com/office/officeart/2005/8/layout/orgChart1"/>
    <dgm:cxn modelId="{206D5096-56DC-4443-9D9E-8C9359C1DF37}" type="presParOf" srcId="{E6993CD1-5FF6-4967-9612-8703E0587081}" destId="{A2073611-C290-4582-B4C2-51EEA4350DBF}" srcOrd="1" destOrd="0" presId="urn:microsoft.com/office/officeart/2005/8/layout/orgChart1"/>
    <dgm:cxn modelId="{02B6BF86-D321-4998-9ED9-1AF28161E467}" type="presParOf" srcId="{E6993CD1-5FF6-4967-9612-8703E0587081}" destId="{5FE8FA35-DAD6-4CF2-9C66-0B36BD1829A2}" srcOrd="2" destOrd="0" presId="urn:microsoft.com/office/officeart/2005/8/layout/orgChart1"/>
    <dgm:cxn modelId="{6788B226-1826-4D61-9B6A-5BBE52146599}" type="presParOf" srcId="{BB477B46-D237-4199-A0B6-F688DCEE9DD7}" destId="{DF5A75AE-DFBC-49FF-80EA-ECE9A82A514C}" srcOrd="2" destOrd="0" presId="urn:microsoft.com/office/officeart/2005/8/layout/orgChart1"/>
    <dgm:cxn modelId="{08E7ED40-0756-4B35-91B5-B70AFB8F09F7}" type="presParOf" srcId="{BB477B46-D237-4199-A0B6-F688DCEE9DD7}" destId="{7E90E2D2-CB9A-46B2-9D73-169A636EECDD}" srcOrd="3" destOrd="0" presId="urn:microsoft.com/office/officeart/2005/8/layout/orgChart1"/>
    <dgm:cxn modelId="{BD0CB3B5-0284-4AB5-BCBF-D62F49CC4BAD}" type="presParOf" srcId="{7E90E2D2-CB9A-46B2-9D73-169A636EECDD}" destId="{2532C246-7681-4B81-9AFA-B75D6B3B38E7}" srcOrd="0" destOrd="0" presId="urn:microsoft.com/office/officeart/2005/8/layout/orgChart1"/>
    <dgm:cxn modelId="{C84AAA0E-6086-4717-84BA-925F18212FFD}" type="presParOf" srcId="{2532C246-7681-4B81-9AFA-B75D6B3B38E7}" destId="{3397E0CE-AB5E-4B68-BC8B-8AF0B56FA989}" srcOrd="0" destOrd="0" presId="urn:microsoft.com/office/officeart/2005/8/layout/orgChart1"/>
    <dgm:cxn modelId="{81302E75-B794-489C-943A-E09D3B745809}" type="presParOf" srcId="{2532C246-7681-4B81-9AFA-B75D6B3B38E7}" destId="{6471240E-F33E-46D9-B314-D67C25DB250A}" srcOrd="1" destOrd="0" presId="urn:microsoft.com/office/officeart/2005/8/layout/orgChart1"/>
    <dgm:cxn modelId="{C0C53557-B4D0-4A28-8700-8CF2FF353697}" type="presParOf" srcId="{7E90E2D2-CB9A-46B2-9D73-169A636EECDD}" destId="{192E01DD-CA82-4DC0-8338-52A52F57B9EE}" srcOrd="1" destOrd="0" presId="urn:microsoft.com/office/officeart/2005/8/layout/orgChart1"/>
    <dgm:cxn modelId="{E724BD58-A56E-41F3-B406-725EBB4432D6}" type="presParOf" srcId="{7E90E2D2-CB9A-46B2-9D73-169A636EECDD}" destId="{C0B529F6-BBC9-4F4A-AD3C-06364E8E744F}" srcOrd="2" destOrd="0" presId="urn:microsoft.com/office/officeart/2005/8/layout/orgChart1"/>
    <dgm:cxn modelId="{2977A0F8-9439-4D03-B1BB-346B33F891C3}" type="presParOf" srcId="{BB477B46-D237-4199-A0B6-F688DCEE9DD7}" destId="{B78EF3A8-5B98-4D6B-BBED-D98BACACB82A}" srcOrd="4" destOrd="0" presId="urn:microsoft.com/office/officeart/2005/8/layout/orgChart1"/>
    <dgm:cxn modelId="{205BA94B-1265-4EDB-AD53-EA0DC32FD83E}" type="presParOf" srcId="{BB477B46-D237-4199-A0B6-F688DCEE9DD7}" destId="{CF2F1C58-A8DC-4DBE-8642-91908BD1DAEF}" srcOrd="5" destOrd="0" presId="urn:microsoft.com/office/officeart/2005/8/layout/orgChart1"/>
    <dgm:cxn modelId="{1B0A31C4-31D9-4D97-8064-3AF9EAFA3882}" type="presParOf" srcId="{CF2F1C58-A8DC-4DBE-8642-91908BD1DAEF}" destId="{0B00B95D-D6B5-4DFC-88BB-07A7293C65F1}" srcOrd="0" destOrd="0" presId="urn:microsoft.com/office/officeart/2005/8/layout/orgChart1"/>
    <dgm:cxn modelId="{1685057D-4FDB-42DC-A64E-7D15AC6E43BA}" type="presParOf" srcId="{0B00B95D-D6B5-4DFC-88BB-07A7293C65F1}" destId="{8B3CBE38-F131-4681-B19C-618BC7924191}" srcOrd="0" destOrd="0" presId="urn:microsoft.com/office/officeart/2005/8/layout/orgChart1"/>
    <dgm:cxn modelId="{38EFA99A-8E18-478C-81CC-0189555AEEF9}" type="presParOf" srcId="{0B00B95D-D6B5-4DFC-88BB-07A7293C65F1}" destId="{BC5C676C-922B-4461-B52C-4993E40C722E}" srcOrd="1" destOrd="0" presId="urn:microsoft.com/office/officeart/2005/8/layout/orgChart1"/>
    <dgm:cxn modelId="{552CA513-D6A0-4DB1-8252-7699A6C8285D}" type="presParOf" srcId="{CF2F1C58-A8DC-4DBE-8642-91908BD1DAEF}" destId="{386B687D-8B7B-4218-8B09-AFF32D633B63}" srcOrd="1" destOrd="0" presId="urn:microsoft.com/office/officeart/2005/8/layout/orgChart1"/>
    <dgm:cxn modelId="{382C852B-70C9-467D-AF74-3C0005AE2BEC}" type="presParOf" srcId="{CF2F1C58-A8DC-4DBE-8642-91908BD1DAEF}" destId="{7E2F9284-D078-414C-85EF-18C8A08936D4}" srcOrd="2" destOrd="0" presId="urn:microsoft.com/office/officeart/2005/8/layout/orgChart1"/>
    <dgm:cxn modelId="{1B26410E-5BDC-47CE-938A-1C302D396E72}" type="presParOf" srcId="{D3EC9DEE-F936-4D44-B7D1-5C2726965E49}" destId="{82AEEE6A-D737-410C-B48B-4B02B0F52428}" srcOrd="2" destOrd="0" presId="urn:microsoft.com/office/officeart/2005/8/layout/orgChart1"/>
    <dgm:cxn modelId="{ADED2267-E981-471D-9D1C-1E33E7A45149}" type="presParOf" srcId="{82AEEE6A-D737-410C-B48B-4B02B0F52428}" destId="{EC9473CD-17B2-4F10-AD31-0B80A5ACE134}" srcOrd="0" destOrd="0" presId="urn:microsoft.com/office/officeart/2005/8/layout/orgChart1"/>
    <dgm:cxn modelId="{D987E12D-45F9-40A7-ACEC-6753F91853E0}" type="presParOf" srcId="{82AEEE6A-D737-410C-B48B-4B02B0F52428}" destId="{40E73191-7FC1-419F-83E2-DC83AF6A8994}" srcOrd="1" destOrd="0" presId="urn:microsoft.com/office/officeart/2005/8/layout/orgChart1"/>
    <dgm:cxn modelId="{8172FCB8-C061-45C6-8E7D-F5CFB0D674FB}" type="presParOf" srcId="{40E73191-7FC1-419F-83E2-DC83AF6A8994}" destId="{1E60729C-671F-41CF-BC73-11D08B94A8EB}" srcOrd="0" destOrd="0" presId="urn:microsoft.com/office/officeart/2005/8/layout/orgChart1"/>
    <dgm:cxn modelId="{D2880974-B2EA-4BB5-BF7F-0C2B9810E02A}" type="presParOf" srcId="{1E60729C-671F-41CF-BC73-11D08B94A8EB}" destId="{6E0B7161-7D4C-4507-A390-381B2A7339CC}" srcOrd="0" destOrd="0" presId="urn:microsoft.com/office/officeart/2005/8/layout/orgChart1"/>
    <dgm:cxn modelId="{9220C134-1DD4-4EC7-8422-017B597CA8D3}" type="presParOf" srcId="{1E60729C-671F-41CF-BC73-11D08B94A8EB}" destId="{0369AA06-B76A-4CC5-8ED9-CD1DA0838FA0}" srcOrd="1" destOrd="0" presId="urn:microsoft.com/office/officeart/2005/8/layout/orgChart1"/>
    <dgm:cxn modelId="{4D136E03-2D23-4F11-8FF3-F8067379728E}" type="presParOf" srcId="{40E73191-7FC1-419F-83E2-DC83AF6A8994}" destId="{28382B65-8621-4E9D-B02A-88B184B2447B}" srcOrd="1" destOrd="0" presId="urn:microsoft.com/office/officeart/2005/8/layout/orgChart1"/>
    <dgm:cxn modelId="{50A82B69-85E3-4E10-B60C-69A63D2A911C}" type="presParOf" srcId="{40E73191-7FC1-419F-83E2-DC83AF6A8994}" destId="{872C38BA-E1B4-42A0-B3A3-1158457ACF9F}" srcOrd="2" destOrd="0" presId="urn:microsoft.com/office/officeart/2005/8/layout/orgChart1"/>
    <dgm:cxn modelId="{A8324085-ACAC-4C6F-B95F-939041FEB694}" type="presParOf" srcId="{82AEEE6A-D737-410C-B48B-4B02B0F52428}" destId="{8FE5899F-C093-4DF6-BE71-8DDE4C41B039}" srcOrd="2" destOrd="0" presId="urn:microsoft.com/office/officeart/2005/8/layout/orgChart1"/>
    <dgm:cxn modelId="{2F29DC5F-53CC-4678-9AF7-F8048E6F966F}" type="presParOf" srcId="{82AEEE6A-D737-410C-B48B-4B02B0F52428}" destId="{43175DF1-5668-4DCF-AE00-D9335D1A8F60}" srcOrd="3" destOrd="0" presId="urn:microsoft.com/office/officeart/2005/8/layout/orgChart1"/>
    <dgm:cxn modelId="{2256800D-7FD7-4614-9230-3893CFE81C79}" type="presParOf" srcId="{43175DF1-5668-4DCF-AE00-D9335D1A8F60}" destId="{7692F892-6BA1-4A6E-8EF4-33BBCA5F317C}" srcOrd="0" destOrd="0" presId="urn:microsoft.com/office/officeart/2005/8/layout/orgChart1"/>
    <dgm:cxn modelId="{7A2E4A9C-BEB0-481E-B1D9-66B8FEED585B}" type="presParOf" srcId="{7692F892-6BA1-4A6E-8EF4-33BBCA5F317C}" destId="{3C1F9972-0110-4796-A507-AC7662487D18}" srcOrd="0" destOrd="0" presId="urn:microsoft.com/office/officeart/2005/8/layout/orgChart1"/>
    <dgm:cxn modelId="{B51AF529-489E-444A-AE61-FCC146444288}" type="presParOf" srcId="{7692F892-6BA1-4A6E-8EF4-33BBCA5F317C}" destId="{D573AA0E-546F-469B-896D-2AC295852AFD}" srcOrd="1" destOrd="0" presId="urn:microsoft.com/office/officeart/2005/8/layout/orgChart1"/>
    <dgm:cxn modelId="{06778C5D-9A83-4706-BA4D-017C8F40E8C0}" type="presParOf" srcId="{43175DF1-5668-4DCF-AE00-D9335D1A8F60}" destId="{BECD1F7F-17A0-4ACC-98EE-52282EBFB40E}" srcOrd="1" destOrd="0" presId="urn:microsoft.com/office/officeart/2005/8/layout/orgChart1"/>
    <dgm:cxn modelId="{BCABABB4-83F7-4647-8FE9-B27D2C81821A}" type="presParOf" srcId="{43175DF1-5668-4DCF-AE00-D9335D1A8F60}" destId="{7A1DCB6C-C552-4572-B7CC-E4F05898F97B}" srcOrd="2" destOrd="0" presId="urn:microsoft.com/office/officeart/2005/8/layout/orgChart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B573365-1F22-4A34-B210-3B1247072B8B}" type="doc">
      <dgm:prSet loTypeId="urn:microsoft.com/office/officeart/2005/8/layout/hList1" loCatId="list" qsTypeId="urn:microsoft.com/office/officeart/2005/8/quickstyle/simple1" qsCatId="simple" csTypeId="urn:microsoft.com/office/officeart/2005/8/colors/colorful3" csCatId="colorful" phldr="1"/>
      <dgm:spPr/>
      <dgm:t>
        <a:bodyPr/>
        <a:lstStyle/>
        <a:p>
          <a:endParaRPr lang="ru-RU"/>
        </a:p>
      </dgm:t>
    </dgm:pt>
    <dgm:pt modelId="{D69B81CD-A5F7-421A-91AD-83F43C848A96}">
      <dgm:prSet phldrT="[Текст]"/>
      <dgm:spPr/>
      <dgm:t>
        <a:bodyPr/>
        <a:lstStyle/>
        <a:p>
          <a:r>
            <a:rPr lang="en-US" b="1" dirty="0" err="1">
              <a:solidFill>
                <a:schemeClr val="accent6">
                  <a:lumMod val="50000"/>
                </a:schemeClr>
              </a:solidFill>
              <a:latin typeface="Microsoft YaHei UI" panose="020B0503020204020204" pitchFamily="34" charset="-122"/>
              <a:ea typeface="Microsoft YaHei UI" panose="020B0503020204020204" pitchFamily="34" charset="-122"/>
            </a:rPr>
            <a:t>Dastlabki</a:t>
          </a:r>
          <a:r>
            <a:rPr lang="en-US" b="1" dirty="0">
              <a:solidFill>
                <a:schemeClr val="accent6">
                  <a:lumMod val="50000"/>
                </a:schemeClr>
              </a:solidFill>
              <a:latin typeface="Microsoft YaHei UI" panose="020B0503020204020204" pitchFamily="34" charset="-122"/>
              <a:ea typeface="Microsoft YaHei UI" panose="020B0503020204020204" pitchFamily="34" charset="-122"/>
            </a:rPr>
            <a:t> monitoring</a:t>
          </a:r>
          <a:endParaRPr lang="ru-RU" b="1" dirty="0">
            <a:solidFill>
              <a:schemeClr val="accent6">
                <a:lumMod val="50000"/>
              </a:schemeClr>
            </a:solidFill>
            <a:latin typeface="Microsoft YaHei UI" panose="020B0503020204020204" pitchFamily="34" charset="-122"/>
            <a:ea typeface="Microsoft YaHei UI" panose="020B0503020204020204" pitchFamily="34" charset="-122"/>
          </a:endParaRPr>
        </a:p>
      </dgm:t>
    </dgm:pt>
    <dgm:pt modelId="{0C4C9FFA-9390-41EC-8E0B-88D722F86351}" type="parTrans" cxnId="{08F0468B-34DF-43F2-A99B-592819EA641D}">
      <dgm:prSet/>
      <dgm:spPr/>
      <dgm:t>
        <a:bodyPr/>
        <a:lstStyle/>
        <a:p>
          <a:endParaRPr lang="ru-RU"/>
        </a:p>
      </dgm:t>
    </dgm:pt>
    <dgm:pt modelId="{2BBA9474-A16B-444A-AE16-D3BACAC95AD8}" type="sibTrans" cxnId="{08F0468B-34DF-43F2-A99B-592819EA641D}">
      <dgm:prSet/>
      <dgm:spPr/>
      <dgm:t>
        <a:bodyPr/>
        <a:lstStyle/>
        <a:p>
          <a:endParaRPr lang="ru-RU"/>
        </a:p>
      </dgm:t>
    </dgm:pt>
    <dgm:pt modelId="{AFA68B15-4396-4A24-8323-F120216B8C64}">
      <dgm:prSet phldrT="[Текст]"/>
      <dgm:spPr/>
      <dgm:t>
        <a:bodyPr/>
        <a:lstStyle/>
        <a:p>
          <a:pPr algn="just"/>
          <a:r>
            <a:rPr lang="en-US" dirty="0" err="1">
              <a:latin typeface="Microsoft YaHei UI" panose="020B0503020204020204" pitchFamily="34" charset="-122"/>
              <a:ea typeface="Microsoft YaHei UI" panose="020B0503020204020204" pitchFamily="34" charset="-122"/>
            </a:rPr>
            <a:t>Mijoz</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tomonidan</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kredit</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ajratilishini</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so’rab</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bankka</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ariza</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bilan</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murojaat</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etilgandan</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so’ng</a:t>
          </a:r>
          <a:r>
            <a:rPr lang="en-US" dirty="0">
              <a:latin typeface="Microsoft YaHei UI" panose="020B0503020204020204" pitchFamily="34" charset="-122"/>
              <a:ea typeface="Microsoft YaHei UI" panose="020B0503020204020204" pitchFamily="34" charset="-122"/>
            </a:rPr>
            <a:t>; </a:t>
          </a:r>
          <a:endParaRPr lang="ru-RU" dirty="0">
            <a:latin typeface="Microsoft YaHei UI" panose="020B0503020204020204" pitchFamily="34" charset="-122"/>
            <a:ea typeface="Microsoft YaHei UI" panose="020B0503020204020204" pitchFamily="34" charset="-122"/>
          </a:endParaRPr>
        </a:p>
      </dgm:t>
    </dgm:pt>
    <dgm:pt modelId="{07C4E3EE-EFBD-45C7-BFED-C29941A3EDCC}" type="parTrans" cxnId="{448D32E0-4B55-42FB-B001-DC20F28A62AB}">
      <dgm:prSet/>
      <dgm:spPr/>
      <dgm:t>
        <a:bodyPr/>
        <a:lstStyle/>
        <a:p>
          <a:endParaRPr lang="ru-RU"/>
        </a:p>
      </dgm:t>
    </dgm:pt>
    <dgm:pt modelId="{CF5CE970-E4B0-44CD-A474-F7FA0010428B}" type="sibTrans" cxnId="{448D32E0-4B55-42FB-B001-DC20F28A62AB}">
      <dgm:prSet/>
      <dgm:spPr/>
      <dgm:t>
        <a:bodyPr/>
        <a:lstStyle/>
        <a:p>
          <a:endParaRPr lang="ru-RU"/>
        </a:p>
      </dgm:t>
    </dgm:pt>
    <dgm:pt modelId="{6174C20C-4786-496F-9D7E-92AE76EF31A1}">
      <dgm:prSet phldrT="[Текст]"/>
      <dgm:spPr/>
      <dgm:t>
        <a:bodyPr/>
        <a:lstStyle/>
        <a:p>
          <a:r>
            <a:rPr lang="en-US" b="1" dirty="0" err="1">
              <a:solidFill>
                <a:schemeClr val="bg1">
                  <a:lumMod val="95000"/>
                  <a:lumOff val="5000"/>
                </a:schemeClr>
              </a:solidFill>
              <a:latin typeface="Microsoft YaHei UI" panose="020B0503020204020204" pitchFamily="34" charset="-122"/>
              <a:ea typeface="Microsoft YaHei UI" panose="020B0503020204020204" pitchFamily="34" charset="-122"/>
            </a:rPr>
            <a:t>Maqsadli</a:t>
          </a:r>
          <a:r>
            <a:rPr lang="en-US" b="1" dirty="0">
              <a:solidFill>
                <a:schemeClr val="bg1">
                  <a:lumMod val="95000"/>
                  <a:lumOff val="5000"/>
                </a:schemeClr>
              </a:solidFill>
              <a:latin typeface="Microsoft YaHei UI" panose="020B0503020204020204" pitchFamily="34" charset="-122"/>
              <a:ea typeface="Microsoft YaHei UI" panose="020B0503020204020204" pitchFamily="34" charset="-122"/>
            </a:rPr>
            <a:t> </a:t>
          </a:r>
          <a:r>
            <a:rPr lang="en-US" b="1" dirty="0" err="1">
              <a:solidFill>
                <a:schemeClr val="bg1">
                  <a:lumMod val="95000"/>
                  <a:lumOff val="5000"/>
                </a:schemeClr>
              </a:solidFill>
              <a:latin typeface="Microsoft YaHei UI" panose="020B0503020204020204" pitchFamily="34" charset="-122"/>
              <a:ea typeface="Microsoft YaHei UI" panose="020B0503020204020204" pitchFamily="34" charset="-122"/>
            </a:rPr>
            <a:t>ishlatish</a:t>
          </a:r>
          <a:r>
            <a:rPr lang="en-US" b="1" dirty="0">
              <a:solidFill>
                <a:schemeClr val="bg1">
                  <a:lumMod val="95000"/>
                  <a:lumOff val="5000"/>
                </a:schemeClr>
              </a:solidFill>
              <a:latin typeface="Microsoft YaHei UI" panose="020B0503020204020204" pitchFamily="34" charset="-122"/>
              <a:ea typeface="Microsoft YaHei UI" panose="020B0503020204020204" pitchFamily="34" charset="-122"/>
            </a:rPr>
            <a:t> </a:t>
          </a:r>
          <a:r>
            <a:rPr lang="en-US" b="1" dirty="0" err="1">
              <a:solidFill>
                <a:schemeClr val="bg1">
                  <a:lumMod val="95000"/>
                  <a:lumOff val="5000"/>
                </a:schemeClr>
              </a:solidFill>
              <a:latin typeface="Microsoft YaHei UI" panose="020B0503020204020204" pitchFamily="34" charset="-122"/>
              <a:ea typeface="Microsoft YaHei UI" panose="020B0503020204020204" pitchFamily="34" charset="-122"/>
            </a:rPr>
            <a:t>monitoringi</a:t>
          </a:r>
          <a:endParaRPr lang="ru-RU" b="1" dirty="0">
            <a:solidFill>
              <a:schemeClr val="bg1">
                <a:lumMod val="95000"/>
                <a:lumOff val="5000"/>
              </a:schemeClr>
            </a:solidFill>
            <a:latin typeface="Microsoft YaHei UI" panose="020B0503020204020204" pitchFamily="34" charset="-122"/>
            <a:ea typeface="Microsoft YaHei UI" panose="020B0503020204020204" pitchFamily="34" charset="-122"/>
          </a:endParaRPr>
        </a:p>
      </dgm:t>
    </dgm:pt>
    <dgm:pt modelId="{21C061D9-A98B-4961-9084-79E7676B3E70}" type="parTrans" cxnId="{E08CBF40-DBD0-46F5-AF3B-04F13F645581}">
      <dgm:prSet/>
      <dgm:spPr/>
      <dgm:t>
        <a:bodyPr/>
        <a:lstStyle/>
        <a:p>
          <a:endParaRPr lang="ru-RU"/>
        </a:p>
      </dgm:t>
    </dgm:pt>
    <dgm:pt modelId="{B2A5B63E-9DBD-4A45-808D-9D89CF3AE1EC}" type="sibTrans" cxnId="{E08CBF40-DBD0-46F5-AF3B-04F13F645581}">
      <dgm:prSet/>
      <dgm:spPr/>
      <dgm:t>
        <a:bodyPr/>
        <a:lstStyle/>
        <a:p>
          <a:endParaRPr lang="ru-RU"/>
        </a:p>
      </dgm:t>
    </dgm:pt>
    <dgm:pt modelId="{C604ED43-0736-447F-9184-9A14BEA7B724}">
      <dgm:prSet phldrT="[Текст]"/>
      <dgm:spPr/>
      <dgm:t>
        <a:bodyPr/>
        <a:lstStyle/>
        <a:p>
          <a:r>
            <a:rPr lang="en-US" dirty="0">
              <a:latin typeface="Microsoft YaHei UI" panose="020B0503020204020204" pitchFamily="34" charset="-122"/>
              <a:ea typeface="Microsoft YaHei UI" panose="020B0503020204020204" pitchFamily="34" charset="-122"/>
            </a:rPr>
            <a:t>Chet </a:t>
          </a:r>
          <a:r>
            <a:rPr lang="en-US" dirty="0" err="1">
              <a:latin typeface="Microsoft YaHei UI" panose="020B0503020204020204" pitchFamily="34" charset="-122"/>
              <a:ea typeface="Microsoft YaHei UI" panose="020B0503020204020204" pitchFamily="34" charset="-122"/>
            </a:rPr>
            <a:t>eldan</a:t>
          </a:r>
          <a:r>
            <a:rPr lang="en-US" dirty="0">
              <a:latin typeface="Microsoft YaHei UI" panose="020B0503020204020204" pitchFamily="34" charset="-122"/>
              <a:ea typeface="Microsoft YaHei UI" panose="020B0503020204020204" pitchFamily="34" charset="-122"/>
            </a:rPr>
            <a:t> import </a:t>
          </a:r>
          <a:r>
            <a:rPr lang="en-US" dirty="0" err="1">
              <a:latin typeface="Microsoft YaHei UI" panose="020B0503020204020204" pitchFamily="34" charset="-122"/>
              <a:ea typeface="Microsoft YaHei UI" panose="020B0503020204020204" pitchFamily="34" charset="-122"/>
            </a:rPr>
            <a:t>qilinishi</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ko‘zda</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tutilgan</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mahsulotlar</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ish</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va</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xizmatlar</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uchun</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ajratilgan</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kreditlarni</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maqsadli</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ishlatilish</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monitoringi</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kredit</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ajratilgan</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sanadan</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e’tiboran</a:t>
          </a:r>
          <a:r>
            <a:rPr lang="en-US" dirty="0">
              <a:latin typeface="Microsoft YaHei UI" panose="020B0503020204020204" pitchFamily="34" charset="-122"/>
              <a:ea typeface="Microsoft YaHei UI" panose="020B0503020204020204" pitchFamily="34" charset="-122"/>
            </a:rPr>
            <a:t> 180 </a:t>
          </a:r>
          <a:r>
            <a:rPr lang="en-US" dirty="0" err="1">
              <a:latin typeface="Microsoft YaHei UI" panose="020B0503020204020204" pitchFamily="34" charset="-122"/>
              <a:ea typeface="Microsoft YaHei UI" panose="020B0503020204020204" pitchFamily="34" charset="-122"/>
            </a:rPr>
            <a:t>kungacha</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bo‘lgan</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muddatda</a:t>
          </a:r>
          <a:r>
            <a:rPr lang="en-US" dirty="0">
              <a:latin typeface="Microsoft YaHei UI" panose="020B0503020204020204" pitchFamily="34" charset="-122"/>
              <a:ea typeface="Microsoft YaHei UI" panose="020B0503020204020204" pitchFamily="34" charset="-122"/>
            </a:rPr>
            <a:t>;</a:t>
          </a:r>
          <a:endParaRPr lang="ru-RU" dirty="0">
            <a:latin typeface="Microsoft YaHei UI" panose="020B0503020204020204" pitchFamily="34" charset="-122"/>
            <a:ea typeface="Microsoft YaHei UI" panose="020B0503020204020204" pitchFamily="34" charset="-122"/>
          </a:endParaRPr>
        </a:p>
      </dgm:t>
    </dgm:pt>
    <dgm:pt modelId="{9BFB7CC8-FD2F-4D41-89F4-B1B3C0F98ECF}" type="parTrans" cxnId="{4BC0BB6B-93F5-4E89-B02D-B7984DBEA57D}">
      <dgm:prSet/>
      <dgm:spPr/>
      <dgm:t>
        <a:bodyPr/>
        <a:lstStyle/>
        <a:p>
          <a:endParaRPr lang="ru-RU"/>
        </a:p>
      </dgm:t>
    </dgm:pt>
    <dgm:pt modelId="{141C9BFE-EF5A-4344-A25E-4ECCF73643EC}" type="sibTrans" cxnId="{4BC0BB6B-93F5-4E89-B02D-B7984DBEA57D}">
      <dgm:prSet/>
      <dgm:spPr/>
      <dgm:t>
        <a:bodyPr/>
        <a:lstStyle/>
        <a:p>
          <a:endParaRPr lang="ru-RU"/>
        </a:p>
      </dgm:t>
    </dgm:pt>
    <dgm:pt modelId="{CCAEC08C-A29A-43C6-BF0A-C297DF6F7341}">
      <dgm:prSet phldrT="[Текст]"/>
      <dgm:spPr/>
      <dgm:t>
        <a:bodyPr/>
        <a:lstStyle/>
        <a:p>
          <a:r>
            <a:rPr lang="en-US" b="1" dirty="0" err="1">
              <a:solidFill>
                <a:schemeClr val="accent3">
                  <a:lumMod val="20000"/>
                  <a:lumOff val="80000"/>
                </a:schemeClr>
              </a:solidFill>
              <a:latin typeface="Microsoft YaHei UI" panose="020B0503020204020204" pitchFamily="34" charset="-122"/>
              <a:ea typeface="Microsoft YaHei UI" panose="020B0503020204020204" pitchFamily="34" charset="-122"/>
            </a:rPr>
            <a:t>Joriy</a:t>
          </a:r>
          <a:r>
            <a:rPr lang="en-US" b="1" dirty="0">
              <a:solidFill>
                <a:schemeClr val="accent3">
                  <a:lumMod val="20000"/>
                  <a:lumOff val="80000"/>
                </a:schemeClr>
              </a:solidFill>
              <a:latin typeface="Microsoft YaHei UI" panose="020B0503020204020204" pitchFamily="34" charset="-122"/>
              <a:ea typeface="Microsoft YaHei UI" panose="020B0503020204020204" pitchFamily="34" charset="-122"/>
            </a:rPr>
            <a:t> monitoring</a:t>
          </a:r>
          <a:endParaRPr lang="ru-RU" b="1" dirty="0">
            <a:solidFill>
              <a:schemeClr val="accent3">
                <a:lumMod val="20000"/>
                <a:lumOff val="80000"/>
              </a:schemeClr>
            </a:solidFill>
            <a:latin typeface="Microsoft YaHei UI" panose="020B0503020204020204" pitchFamily="34" charset="-122"/>
            <a:ea typeface="Microsoft YaHei UI" panose="020B0503020204020204" pitchFamily="34" charset="-122"/>
          </a:endParaRPr>
        </a:p>
      </dgm:t>
    </dgm:pt>
    <dgm:pt modelId="{453AFC56-9367-4F2D-83C7-CB76CB030DDD}" type="parTrans" cxnId="{CD78F794-2841-4632-AF4F-BB73517E171D}">
      <dgm:prSet/>
      <dgm:spPr/>
      <dgm:t>
        <a:bodyPr/>
        <a:lstStyle/>
        <a:p>
          <a:endParaRPr lang="ru-RU"/>
        </a:p>
      </dgm:t>
    </dgm:pt>
    <dgm:pt modelId="{97451127-2D16-48BF-8D22-3ABB01A1CA9A}" type="sibTrans" cxnId="{CD78F794-2841-4632-AF4F-BB73517E171D}">
      <dgm:prSet/>
      <dgm:spPr/>
      <dgm:t>
        <a:bodyPr/>
        <a:lstStyle/>
        <a:p>
          <a:endParaRPr lang="ru-RU"/>
        </a:p>
      </dgm:t>
    </dgm:pt>
    <dgm:pt modelId="{9028F71D-A447-4576-A7AD-D34F2FAA4172}">
      <dgm:prSet phldrT="[Текст]"/>
      <dgm:spPr/>
      <dgm:t>
        <a:bodyPr/>
        <a:lstStyle/>
        <a:p>
          <a:r>
            <a:rPr lang="en-US" dirty="0" err="1">
              <a:latin typeface="Microsoft YaHei UI" panose="020B0503020204020204" pitchFamily="34" charset="-122"/>
              <a:ea typeface="Microsoft YaHei UI" panose="020B0503020204020204" pitchFamily="34" charset="-122"/>
            </a:rPr>
            <a:t>Yuridik</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shaxslar</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va</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yakka</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tartibdagi</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tadbirkorlarga</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ajratilgan</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kreditlar</a:t>
          </a:r>
          <a:r>
            <a:rPr lang="en-US" dirty="0">
              <a:latin typeface="Microsoft YaHei UI" panose="020B0503020204020204" pitchFamily="34" charset="-122"/>
              <a:ea typeface="Microsoft YaHei UI" panose="020B0503020204020204" pitchFamily="34" charset="-122"/>
            </a:rPr>
            <a:t> har </a:t>
          </a:r>
          <a:r>
            <a:rPr lang="en-US" dirty="0" err="1">
              <a:latin typeface="Microsoft YaHei UI" panose="020B0503020204020204" pitchFamily="34" charset="-122"/>
              <a:ea typeface="Microsoft YaHei UI" panose="020B0503020204020204" pitchFamily="34" charset="-122"/>
            </a:rPr>
            <a:t>olti</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oyda</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bir</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marotaba</a:t>
          </a:r>
          <a:r>
            <a:rPr lang="en-US" dirty="0">
              <a:latin typeface="Microsoft YaHei UI" panose="020B0503020204020204" pitchFamily="34" charset="-122"/>
              <a:ea typeface="Microsoft YaHei UI" panose="020B0503020204020204" pitchFamily="34" charset="-122"/>
            </a:rPr>
            <a:t>;</a:t>
          </a:r>
          <a:endParaRPr lang="ru-RU" dirty="0">
            <a:latin typeface="Microsoft YaHei UI" panose="020B0503020204020204" pitchFamily="34" charset="-122"/>
            <a:ea typeface="Microsoft YaHei UI" panose="020B0503020204020204" pitchFamily="34" charset="-122"/>
          </a:endParaRPr>
        </a:p>
      </dgm:t>
    </dgm:pt>
    <dgm:pt modelId="{5D84EA9B-FD96-44AD-AD02-E461BFAC55E3}" type="parTrans" cxnId="{01A5B0EC-A652-4243-AE47-07358FFB527F}">
      <dgm:prSet/>
      <dgm:spPr/>
      <dgm:t>
        <a:bodyPr/>
        <a:lstStyle/>
        <a:p>
          <a:endParaRPr lang="ru-RU"/>
        </a:p>
      </dgm:t>
    </dgm:pt>
    <dgm:pt modelId="{48CA5715-3C46-4113-A9E4-0E0D879FF82D}" type="sibTrans" cxnId="{01A5B0EC-A652-4243-AE47-07358FFB527F}">
      <dgm:prSet/>
      <dgm:spPr/>
      <dgm:t>
        <a:bodyPr/>
        <a:lstStyle/>
        <a:p>
          <a:endParaRPr lang="ru-RU"/>
        </a:p>
      </dgm:t>
    </dgm:pt>
    <dgm:pt modelId="{679D8005-F7EF-444C-B6C7-98D2A935C9EA}">
      <dgm:prSet/>
      <dgm:spPr/>
      <dgm:t>
        <a:bodyPr/>
        <a:lstStyle/>
        <a:p>
          <a:r>
            <a:rPr lang="en-US" dirty="0">
              <a:latin typeface="Microsoft YaHei UI" panose="020B0503020204020204" pitchFamily="34" charset="-122"/>
              <a:ea typeface="Microsoft YaHei UI" panose="020B0503020204020204" pitchFamily="34" charset="-122"/>
            </a:rPr>
            <a:t>boshqa maqsadlar uchun ajratilgan kreditlar bo‘yicha, kredit ajratilgan sanadan e’tiboran - 30 kungacha bo‘lgan muddatda.</a:t>
          </a:r>
          <a:endParaRPr lang="ru-RU" dirty="0">
            <a:latin typeface="Microsoft YaHei UI" panose="020B0503020204020204" pitchFamily="34" charset="-122"/>
            <a:ea typeface="Microsoft YaHei UI" panose="020B0503020204020204" pitchFamily="34" charset="-122"/>
          </a:endParaRPr>
        </a:p>
      </dgm:t>
    </dgm:pt>
    <dgm:pt modelId="{FD3D684E-9DC8-4AE6-8F55-A587B467E7BF}" type="parTrans" cxnId="{50C56DEA-44E2-47EA-A3E4-262F4AF2A76E}">
      <dgm:prSet/>
      <dgm:spPr/>
      <dgm:t>
        <a:bodyPr/>
        <a:lstStyle/>
        <a:p>
          <a:endParaRPr lang="ru-RU"/>
        </a:p>
      </dgm:t>
    </dgm:pt>
    <dgm:pt modelId="{8016316C-9B72-4B2B-BF67-EF46EFC57ABB}" type="sibTrans" cxnId="{50C56DEA-44E2-47EA-A3E4-262F4AF2A76E}">
      <dgm:prSet/>
      <dgm:spPr/>
      <dgm:t>
        <a:bodyPr/>
        <a:lstStyle/>
        <a:p>
          <a:endParaRPr lang="ru-RU"/>
        </a:p>
      </dgm:t>
    </dgm:pt>
    <dgm:pt modelId="{54595260-9DA9-4B50-A3BE-2A03658E222C}">
      <dgm:prSet/>
      <dgm:spPr/>
      <dgm:t>
        <a:bodyPr/>
        <a:lstStyle/>
        <a:p>
          <a:pPr algn="just"/>
          <a:r>
            <a:rPr lang="en-US" dirty="0">
              <a:latin typeface="Microsoft YaHei UI" panose="020B0503020204020204" pitchFamily="34" charset="-122"/>
              <a:ea typeface="Microsoft YaHei UI" panose="020B0503020204020204" pitchFamily="34" charset="-122"/>
            </a:rPr>
            <a:t> Bunda, dastlabki monitoring natijalari alohida hujjat bilan rasmiylashtirilmaydi. Bunda, garov ta’minotini ko‘zdan kechirish dalolatnomasi va mas’ul xodimning loyiha yuzasidan bergan xulosasi dastlabki monitoring hujjati bo‘lib hisoblanadi.</a:t>
          </a:r>
          <a:endParaRPr lang="ru-RU" dirty="0">
            <a:latin typeface="Microsoft YaHei UI" panose="020B0503020204020204" pitchFamily="34" charset="-122"/>
            <a:ea typeface="Microsoft YaHei UI" panose="020B0503020204020204" pitchFamily="34" charset="-122"/>
          </a:endParaRPr>
        </a:p>
      </dgm:t>
    </dgm:pt>
    <dgm:pt modelId="{59BBCEDF-AB2A-47F9-9E4E-8B22A3D309ED}" type="sibTrans" cxnId="{EB805536-DD64-4F96-A682-B3DA88EFBCD3}">
      <dgm:prSet/>
      <dgm:spPr/>
      <dgm:t>
        <a:bodyPr/>
        <a:lstStyle/>
        <a:p>
          <a:endParaRPr lang="ru-RU"/>
        </a:p>
      </dgm:t>
    </dgm:pt>
    <dgm:pt modelId="{9AD76F58-99CF-4906-BDA8-118C416D6B60}" type="parTrans" cxnId="{EB805536-DD64-4F96-A682-B3DA88EFBCD3}">
      <dgm:prSet/>
      <dgm:spPr/>
      <dgm:t>
        <a:bodyPr/>
        <a:lstStyle/>
        <a:p>
          <a:endParaRPr lang="ru-RU"/>
        </a:p>
      </dgm:t>
    </dgm:pt>
    <dgm:pt modelId="{FB9E014F-7508-4D40-A75A-AF155F51B914}">
      <dgm:prSet/>
      <dgm:spPr/>
      <dgm:t>
        <a:bodyPr/>
        <a:lstStyle/>
        <a:p>
          <a:r>
            <a:rPr lang="en-US" dirty="0">
              <a:latin typeface="Microsoft YaHei UI" panose="020B0503020204020204" pitchFamily="34" charset="-122"/>
              <a:ea typeface="Microsoft YaHei UI" panose="020B0503020204020204" pitchFamily="34" charset="-122"/>
            </a:rPr>
            <a:t>Bank balansiga qabul qilingan hamda bo‘lib-bo‘lib to‘lash sharti bilan sotilgan mulklarning holati har chorakda bir marotaba;</a:t>
          </a:r>
          <a:endParaRPr lang="ru-RU" dirty="0">
            <a:latin typeface="Microsoft YaHei UI" panose="020B0503020204020204" pitchFamily="34" charset="-122"/>
            <a:ea typeface="Microsoft YaHei UI" panose="020B0503020204020204" pitchFamily="34" charset="-122"/>
          </a:endParaRPr>
        </a:p>
      </dgm:t>
    </dgm:pt>
    <dgm:pt modelId="{5E17C489-0307-4A6E-A972-EDCA6D0144D0}" type="parTrans" cxnId="{DF0E96BF-62B4-4746-A0D2-682AAD4D18B8}">
      <dgm:prSet/>
      <dgm:spPr/>
      <dgm:t>
        <a:bodyPr/>
        <a:lstStyle/>
        <a:p>
          <a:endParaRPr lang="ru-RU"/>
        </a:p>
      </dgm:t>
    </dgm:pt>
    <dgm:pt modelId="{C247A270-2AE6-417D-B55B-06C2E5C4AA58}" type="sibTrans" cxnId="{DF0E96BF-62B4-4746-A0D2-682AAD4D18B8}">
      <dgm:prSet/>
      <dgm:spPr/>
      <dgm:t>
        <a:bodyPr/>
        <a:lstStyle/>
        <a:p>
          <a:endParaRPr lang="ru-RU"/>
        </a:p>
      </dgm:t>
    </dgm:pt>
    <dgm:pt modelId="{14DCA21D-45CF-49FA-9EA1-4AEC862DB9DB}">
      <dgm:prSet/>
      <dgm:spPr/>
      <dgm:t>
        <a:bodyPr/>
        <a:lstStyle/>
        <a:p>
          <a:r>
            <a:rPr lang="en-US" dirty="0">
              <a:latin typeface="Microsoft YaHei UI" panose="020B0503020204020204" pitchFamily="34" charset="-122"/>
              <a:ea typeface="Microsoft YaHei UI" panose="020B0503020204020204" pitchFamily="34" charset="-122"/>
            </a:rPr>
            <a:t>Jismoniy shaxslarga ajratilgan ipoteka va avtokreditlar garov ta’minoti hamda tadbirkorlik faoliyatini amalga oshirish uchun ajratilgan kreditlar har yilda kamida </a:t>
          </a:r>
          <a:r>
            <a:rPr lang="en-US" dirty="0" err="1">
              <a:latin typeface="Microsoft YaHei UI" panose="020B0503020204020204" pitchFamily="34" charset="-122"/>
              <a:ea typeface="Microsoft YaHei UI" panose="020B0503020204020204" pitchFamily="34" charset="-122"/>
            </a:rPr>
            <a:t>bir</a:t>
          </a:r>
          <a:r>
            <a:rPr lang="en-US" dirty="0">
              <a:latin typeface="Microsoft YaHei UI" panose="020B0503020204020204" pitchFamily="34" charset="-122"/>
              <a:ea typeface="Microsoft YaHei UI" panose="020B0503020204020204" pitchFamily="34" charset="-122"/>
            </a:rPr>
            <a:t> </a:t>
          </a:r>
          <a:r>
            <a:rPr lang="en-US" dirty="0" err="1">
              <a:latin typeface="Microsoft YaHei UI" panose="020B0503020204020204" pitchFamily="34" charset="-122"/>
              <a:ea typeface="Microsoft YaHei UI" panose="020B0503020204020204" pitchFamily="34" charset="-122"/>
            </a:rPr>
            <a:t>marotaba</a:t>
          </a:r>
          <a:r>
            <a:rPr lang="uz-Cyrl-UZ" dirty="0">
              <a:latin typeface="Microsoft YaHei UI" panose="020B0503020204020204" pitchFamily="34" charset="-122"/>
              <a:ea typeface="Microsoft YaHei UI" panose="020B0503020204020204" pitchFamily="34" charset="-122"/>
            </a:rPr>
            <a:t>.</a:t>
          </a:r>
          <a:endParaRPr lang="ru-RU" dirty="0">
            <a:latin typeface="Microsoft YaHei UI" panose="020B0503020204020204" pitchFamily="34" charset="-122"/>
            <a:ea typeface="Microsoft YaHei UI" panose="020B0503020204020204" pitchFamily="34" charset="-122"/>
          </a:endParaRPr>
        </a:p>
      </dgm:t>
    </dgm:pt>
    <dgm:pt modelId="{57841F1E-B8A8-424C-804E-2D12BB34E5C1}" type="parTrans" cxnId="{A98D9E4B-FEC7-4532-B202-20479B6264BC}">
      <dgm:prSet/>
      <dgm:spPr/>
      <dgm:t>
        <a:bodyPr/>
        <a:lstStyle/>
        <a:p>
          <a:endParaRPr lang="ru-RU"/>
        </a:p>
      </dgm:t>
    </dgm:pt>
    <dgm:pt modelId="{93789602-3322-4738-9CC9-DE98C8DACBDD}" type="sibTrans" cxnId="{A98D9E4B-FEC7-4532-B202-20479B6264BC}">
      <dgm:prSet/>
      <dgm:spPr/>
      <dgm:t>
        <a:bodyPr/>
        <a:lstStyle/>
        <a:p>
          <a:endParaRPr lang="ru-RU"/>
        </a:p>
      </dgm:t>
    </dgm:pt>
    <dgm:pt modelId="{7911CE58-52DD-401B-A222-4A6F24EDC229}" type="pres">
      <dgm:prSet presAssocID="{3B573365-1F22-4A34-B210-3B1247072B8B}" presName="Name0" presStyleCnt="0">
        <dgm:presLayoutVars>
          <dgm:dir/>
          <dgm:animLvl val="lvl"/>
          <dgm:resizeHandles val="exact"/>
        </dgm:presLayoutVars>
      </dgm:prSet>
      <dgm:spPr/>
    </dgm:pt>
    <dgm:pt modelId="{E54FC3DC-D001-4F7F-8AF0-B8BB48D7545C}" type="pres">
      <dgm:prSet presAssocID="{D69B81CD-A5F7-421A-91AD-83F43C848A96}" presName="composite" presStyleCnt="0"/>
      <dgm:spPr/>
    </dgm:pt>
    <dgm:pt modelId="{D04C8D88-22CF-41C1-9ACC-C099B29600E7}" type="pres">
      <dgm:prSet presAssocID="{D69B81CD-A5F7-421A-91AD-83F43C848A96}" presName="parTx" presStyleLbl="alignNode1" presStyleIdx="0" presStyleCnt="3" custScaleX="100719" custScaleY="124296">
        <dgm:presLayoutVars>
          <dgm:chMax val="0"/>
          <dgm:chPref val="0"/>
          <dgm:bulletEnabled val="1"/>
        </dgm:presLayoutVars>
      </dgm:prSet>
      <dgm:spPr/>
    </dgm:pt>
    <dgm:pt modelId="{A02BD8CD-638B-4978-AC57-FD86E6A7E35F}" type="pres">
      <dgm:prSet presAssocID="{D69B81CD-A5F7-421A-91AD-83F43C848A96}" presName="desTx" presStyleLbl="alignAccFollowNode1" presStyleIdx="0" presStyleCnt="3">
        <dgm:presLayoutVars>
          <dgm:bulletEnabled val="1"/>
        </dgm:presLayoutVars>
      </dgm:prSet>
      <dgm:spPr/>
    </dgm:pt>
    <dgm:pt modelId="{93288779-746A-4B22-8C0D-1211D2A87E0C}" type="pres">
      <dgm:prSet presAssocID="{2BBA9474-A16B-444A-AE16-D3BACAC95AD8}" presName="space" presStyleCnt="0"/>
      <dgm:spPr/>
    </dgm:pt>
    <dgm:pt modelId="{194A17C6-16E6-4AB6-A2C7-5FA231C28BCA}" type="pres">
      <dgm:prSet presAssocID="{6174C20C-4786-496F-9D7E-92AE76EF31A1}" presName="composite" presStyleCnt="0"/>
      <dgm:spPr/>
    </dgm:pt>
    <dgm:pt modelId="{50156F37-7B57-463F-BE44-F099D07A9F58}" type="pres">
      <dgm:prSet presAssocID="{6174C20C-4786-496F-9D7E-92AE76EF31A1}" presName="parTx" presStyleLbl="alignNode1" presStyleIdx="1" presStyleCnt="3" custScaleX="100719" custScaleY="124296">
        <dgm:presLayoutVars>
          <dgm:chMax val="0"/>
          <dgm:chPref val="0"/>
          <dgm:bulletEnabled val="1"/>
        </dgm:presLayoutVars>
      </dgm:prSet>
      <dgm:spPr/>
    </dgm:pt>
    <dgm:pt modelId="{A6496632-9C37-411B-8725-5B0B07BA80CA}" type="pres">
      <dgm:prSet presAssocID="{6174C20C-4786-496F-9D7E-92AE76EF31A1}" presName="desTx" presStyleLbl="alignAccFollowNode1" presStyleIdx="1" presStyleCnt="3">
        <dgm:presLayoutVars>
          <dgm:bulletEnabled val="1"/>
        </dgm:presLayoutVars>
      </dgm:prSet>
      <dgm:spPr/>
    </dgm:pt>
    <dgm:pt modelId="{2FDF338B-703B-420E-9254-7B0994AACB76}" type="pres">
      <dgm:prSet presAssocID="{B2A5B63E-9DBD-4A45-808D-9D89CF3AE1EC}" presName="space" presStyleCnt="0"/>
      <dgm:spPr/>
    </dgm:pt>
    <dgm:pt modelId="{ED5AA09F-6C91-459B-8D74-E0F740172E08}" type="pres">
      <dgm:prSet presAssocID="{CCAEC08C-A29A-43C6-BF0A-C297DF6F7341}" presName="composite" presStyleCnt="0"/>
      <dgm:spPr/>
    </dgm:pt>
    <dgm:pt modelId="{090A00F9-CF5A-446F-9268-7DB3F9DDBB3C}" type="pres">
      <dgm:prSet presAssocID="{CCAEC08C-A29A-43C6-BF0A-C297DF6F7341}" presName="parTx" presStyleLbl="alignNode1" presStyleIdx="2" presStyleCnt="3" custScaleX="100719" custScaleY="124296">
        <dgm:presLayoutVars>
          <dgm:chMax val="0"/>
          <dgm:chPref val="0"/>
          <dgm:bulletEnabled val="1"/>
        </dgm:presLayoutVars>
      </dgm:prSet>
      <dgm:spPr/>
    </dgm:pt>
    <dgm:pt modelId="{3A8FBB64-D5D4-4747-A4D9-94A9745345FA}" type="pres">
      <dgm:prSet presAssocID="{CCAEC08C-A29A-43C6-BF0A-C297DF6F7341}" presName="desTx" presStyleLbl="alignAccFollowNode1" presStyleIdx="2" presStyleCnt="3">
        <dgm:presLayoutVars>
          <dgm:bulletEnabled val="1"/>
        </dgm:presLayoutVars>
      </dgm:prSet>
      <dgm:spPr/>
    </dgm:pt>
  </dgm:ptLst>
  <dgm:cxnLst>
    <dgm:cxn modelId="{9DEB4101-8C7D-4169-BED2-0B05204E704D}" type="presOf" srcId="{CCAEC08C-A29A-43C6-BF0A-C297DF6F7341}" destId="{090A00F9-CF5A-446F-9268-7DB3F9DDBB3C}" srcOrd="0" destOrd="0" presId="urn:microsoft.com/office/officeart/2005/8/layout/hList1"/>
    <dgm:cxn modelId="{03AD0109-E080-4ADB-854F-5C6CAA191DE3}" type="presOf" srcId="{9028F71D-A447-4576-A7AD-D34F2FAA4172}" destId="{3A8FBB64-D5D4-4747-A4D9-94A9745345FA}" srcOrd="0" destOrd="0" presId="urn:microsoft.com/office/officeart/2005/8/layout/hList1"/>
    <dgm:cxn modelId="{CD69D80C-149B-4D3F-A438-797AA80429D6}" type="presOf" srcId="{14DCA21D-45CF-49FA-9EA1-4AEC862DB9DB}" destId="{3A8FBB64-D5D4-4747-A4D9-94A9745345FA}" srcOrd="0" destOrd="2" presId="urn:microsoft.com/office/officeart/2005/8/layout/hList1"/>
    <dgm:cxn modelId="{9CE75C0D-F965-41F8-8188-9E99B722663D}" type="presOf" srcId="{3B573365-1F22-4A34-B210-3B1247072B8B}" destId="{7911CE58-52DD-401B-A222-4A6F24EDC229}" srcOrd="0" destOrd="0" presId="urn:microsoft.com/office/officeart/2005/8/layout/hList1"/>
    <dgm:cxn modelId="{EB805536-DD64-4F96-A682-B3DA88EFBCD3}" srcId="{D69B81CD-A5F7-421A-91AD-83F43C848A96}" destId="{54595260-9DA9-4B50-A3BE-2A03658E222C}" srcOrd="1" destOrd="0" parTransId="{9AD76F58-99CF-4906-BDA8-118C416D6B60}" sibTransId="{59BBCEDF-AB2A-47F9-9E4E-8B22A3D309ED}"/>
    <dgm:cxn modelId="{E08CBF40-DBD0-46F5-AF3B-04F13F645581}" srcId="{3B573365-1F22-4A34-B210-3B1247072B8B}" destId="{6174C20C-4786-496F-9D7E-92AE76EF31A1}" srcOrd="1" destOrd="0" parTransId="{21C061D9-A98B-4961-9084-79E7676B3E70}" sibTransId="{B2A5B63E-9DBD-4A45-808D-9D89CF3AE1EC}"/>
    <dgm:cxn modelId="{A98D9E4B-FEC7-4532-B202-20479B6264BC}" srcId="{CCAEC08C-A29A-43C6-BF0A-C297DF6F7341}" destId="{14DCA21D-45CF-49FA-9EA1-4AEC862DB9DB}" srcOrd="2" destOrd="0" parTransId="{57841F1E-B8A8-424C-804E-2D12BB34E5C1}" sibTransId="{93789602-3322-4738-9CC9-DE98C8DACBDD}"/>
    <dgm:cxn modelId="{4BC0BB6B-93F5-4E89-B02D-B7984DBEA57D}" srcId="{6174C20C-4786-496F-9D7E-92AE76EF31A1}" destId="{C604ED43-0736-447F-9184-9A14BEA7B724}" srcOrd="0" destOrd="0" parTransId="{9BFB7CC8-FD2F-4D41-89F4-B1B3C0F98ECF}" sibTransId="{141C9BFE-EF5A-4344-A25E-4ECCF73643EC}"/>
    <dgm:cxn modelId="{5BCA1650-5818-4C6A-967B-EB0C69C63DE9}" type="presOf" srcId="{54595260-9DA9-4B50-A3BE-2A03658E222C}" destId="{A02BD8CD-638B-4978-AC57-FD86E6A7E35F}" srcOrd="0" destOrd="1" presId="urn:microsoft.com/office/officeart/2005/8/layout/hList1"/>
    <dgm:cxn modelId="{97C96072-0B85-4E89-A4B5-BC510CB52586}" type="presOf" srcId="{FB9E014F-7508-4D40-A75A-AF155F51B914}" destId="{3A8FBB64-D5D4-4747-A4D9-94A9745345FA}" srcOrd="0" destOrd="1" presId="urn:microsoft.com/office/officeart/2005/8/layout/hList1"/>
    <dgm:cxn modelId="{08F0468B-34DF-43F2-A99B-592819EA641D}" srcId="{3B573365-1F22-4A34-B210-3B1247072B8B}" destId="{D69B81CD-A5F7-421A-91AD-83F43C848A96}" srcOrd="0" destOrd="0" parTransId="{0C4C9FFA-9390-41EC-8E0B-88D722F86351}" sibTransId="{2BBA9474-A16B-444A-AE16-D3BACAC95AD8}"/>
    <dgm:cxn modelId="{CD78F794-2841-4632-AF4F-BB73517E171D}" srcId="{3B573365-1F22-4A34-B210-3B1247072B8B}" destId="{CCAEC08C-A29A-43C6-BF0A-C297DF6F7341}" srcOrd="2" destOrd="0" parTransId="{453AFC56-9367-4F2D-83C7-CB76CB030DDD}" sibTransId="{97451127-2D16-48BF-8D22-3ABB01A1CA9A}"/>
    <dgm:cxn modelId="{B8854E9A-59E3-4949-A274-4B0BF6267ACC}" type="presOf" srcId="{D69B81CD-A5F7-421A-91AD-83F43C848A96}" destId="{D04C8D88-22CF-41C1-9ACC-C099B29600E7}" srcOrd="0" destOrd="0" presId="urn:microsoft.com/office/officeart/2005/8/layout/hList1"/>
    <dgm:cxn modelId="{317E93B5-59EE-439C-9E83-90FB453582A0}" type="presOf" srcId="{679D8005-F7EF-444C-B6C7-98D2A935C9EA}" destId="{A6496632-9C37-411B-8725-5B0B07BA80CA}" srcOrd="0" destOrd="1" presId="urn:microsoft.com/office/officeart/2005/8/layout/hList1"/>
    <dgm:cxn modelId="{E05904BD-3EAE-46B0-984A-77B0780039B5}" type="presOf" srcId="{AFA68B15-4396-4A24-8323-F120216B8C64}" destId="{A02BD8CD-638B-4978-AC57-FD86E6A7E35F}" srcOrd="0" destOrd="0" presId="urn:microsoft.com/office/officeart/2005/8/layout/hList1"/>
    <dgm:cxn modelId="{DF0E96BF-62B4-4746-A0D2-682AAD4D18B8}" srcId="{CCAEC08C-A29A-43C6-BF0A-C297DF6F7341}" destId="{FB9E014F-7508-4D40-A75A-AF155F51B914}" srcOrd="1" destOrd="0" parTransId="{5E17C489-0307-4A6E-A972-EDCA6D0144D0}" sibTransId="{C247A270-2AE6-417D-B55B-06C2E5C4AA58}"/>
    <dgm:cxn modelId="{0378BCCE-B109-4D9D-BD70-215D81568130}" type="presOf" srcId="{C604ED43-0736-447F-9184-9A14BEA7B724}" destId="{A6496632-9C37-411B-8725-5B0B07BA80CA}" srcOrd="0" destOrd="0" presId="urn:microsoft.com/office/officeart/2005/8/layout/hList1"/>
    <dgm:cxn modelId="{448D32E0-4B55-42FB-B001-DC20F28A62AB}" srcId="{D69B81CD-A5F7-421A-91AD-83F43C848A96}" destId="{AFA68B15-4396-4A24-8323-F120216B8C64}" srcOrd="0" destOrd="0" parTransId="{07C4E3EE-EFBD-45C7-BFED-C29941A3EDCC}" sibTransId="{CF5CE970-E4B0-44CD-A474-F7FA0010428B}"/>
    <dgm:cxn modelId="{FC2F57E9-BA7C-45A8-A35D-8AB5F9843688}" type="presOf" srcId="{6174C20C-4786-496F-9D7E-92AE76EF31A1}" destId="{50156F37-7B57-463F-BE44-F099D07A9F58}" srcOrd="0" destOrd="0" presId="urn:microsoft.com/office/officeart/2005/8/layout/hList1"/>
    <dgm:cxn modelId="{50C56DEA-44E2-47EA-A3E4-262F4AF2A76E}" srcId="{6174C20C-4786-496F-9D7E-92AE76EF31A1}" destId="{679D8005-F7EF-444C-B6C7-98D2A935C9EA}" srcOrd="1" destOrd="0" parTransId="{FD3D684E-9DC8-4AE6-8F55-A587B467E7BF}" sibTransId="{8016316C-9B72-4B2B-BF67-EF46EFC57ABB}"/>
    <dgm:cxn modelId="{01A5B0EC-A652-4243-AE47-07358FFB527F}" srcId="{CCAEC08C-A29A-43C6-BF0A-C297DF6F7341}" destId="{9028F71D-A447-4576-A7AD-D34F2FAA4172}" srcOrd="0" destOrd="0" parTransId="{5D84EA9B-FD96-44AD-AD02-E461BFAC55E3}" sibTransId="{48CA5715-3C46-4113-A9E4-0E0D879FF82D}"/>
    <dgm:cxn modelId="{5B831068-0434-486C-A3C7-DCFBB3AB5D73}" type="presParOf" srcId="{7911CE58-52DD-401B-A222-4A6F24EDC229}" destId="{E54FC3DC-D001-4F7F-8AF0-B8BB48D7545C}" srcOrd="0" destOrd="0" presId="urn:microsoft.com/office/officeart/2005/8/layout/hList1"/>
    <dgm:cxn modelId="{F2BF7A2E-B6B7-40D4-93A5-D148318F04B4}" type="presParOf" srcId="{E54FC3DC-D001-4F7F-8AF0-B8BB48D7545C}" destId="{D04C8D88-22CF-41C1-9ACC-C099B29600E7}" srcOrd="0" destOrd="0" presId="urn:microsoft.com/office/officeart/2005/8/layout/hList1"/>
    <dgm:cxn modelId="{E576BB83-5838-4FF3-A87F-5B54EDBFF8AD}" type="presParOf" srcId="{E54FC3DC-D001-4F7F-8AF0-B8BB48D7545C}" destId="{A02BD8CD-638B-4978-AC57-FD86E6A7E35F}" srcOrd="1" destOrd="0" presId="urn:microsoft.com/office/officeart/2005/8/layout/hList1"/>
    <dgm:cxn modelId="{1E7B074D-E3EB-4926-A05F-7ACF52A3012C}" type="presParOf" srcId="{7911CE58-52DD-401B-A222-4A6F24EDC229}" destId="{93288779-746A-4B22-8C0D-1211D2A87E0C}" srcOrd="1" destOrd="0" presId="urn:microsoft.com/office/officeart/2005/8/layout/hList1"/>
    <dgm:cxn modelId="{E184B129-AC6A-4503-9C4D-5759B2AD75DB}" type="presParOf" srcId="{7911CE58-52DD-401B-A222-4A6F24EDC229}" destId="{194A17C6-16E6-4AB6-A2C7-5FA231C28BCA}" srcOrd="2" destOrd="0" presId="urn:microsoft.com/office/officeart/2005/8/layout/hList1"/>
    <dgm:cxn modelId="{3994CE67-426C-4EE3-94A3-225A1BE813A9}" type="presParOf" srcId="{194A17C6-16E6-4AB6-A2C7-5FA231C28BCA}" destId="{50156F37-7B57-463F-BE44-F099D07A9F58}" srcOrd="0" destOrd="0" presId="urn:microsoft.com/office/officeart/2005/8/layout/hList1"/>
    <dgm:cxn modelId="{227955E3-8D2E-4DBF-8238-8C422BE6907E}" type="presParOf" srcId="{194A17C6-16E6-4AB6-A2C7-5FA231C28BCA}" destId="{A6496632-9C37-411B-8725-5B0B07BA80CA}" srcOrd="1" destOrd="0" presId="urn:microsoft.com/office/officeart/2005/8/layout/hList1"/>
    <dgm:cxn modelId="{FE633F16-9051-4515-93AD-A4D50ED28B73}" type="presParOf" srcId="{7911CE58-52DD-401B-A222-4A6F24EDC229}" destId="{2FDF338B-703B-420E-9254-7B0994AACB76}" srcOrd="3" destOrd="0" presId="urn:microsoft.com/office/officeart/2005/8/layout/hList1"/>
    <dgm:cxn modelId="{2F31C669-B102-489E-A434-A4BBEB416379}" type="presParOf" srcId="{7911CE58-52DD-401B-A222-4A6F24EDC229}" destId="{ED5AA09F-6C91-459B-8D74-E0F740172E08}" srcOrd="4" destOrd="0" presId="urn:microsoft.com/office/officeart/2005/8/layout/hList1"/>
    <dgm:cxn modelId="{04CA2B93-D320-4808-B6C4-436BB0DA1128}" type="presParOf" srcId="{ED5AA09F-6C91-459B-8D74-E0F740172E08}" destId="{090A00F9-CF5A-446F-9268-7DB3F9DDBB3C}" srcOrd="0" destOrd="0" presId="urn:microsoft.com/office/officeart/2005/8/layout/hList1"/>
    <dgm:cxn modelId="{869023E4-6005-4D53-AFC1-6E678FAD1D73}" type="presParOf" srcId="{ED5AA09F-6C91-459B-8D74-E0F740172E08}" destId="{3A8FBB64-D5D4-4747-A4D9-94A9745345FA}"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256CCEC-005E-49E5-BFE9-0FEA6DC5BDD4}" type="doc">
      <dgm:prSet loTypeId="urn:microsoft.com/office/officeart/2005/8/layout/lProcess1" loCatId="process" qsTypeId="urn:microsoft.com/office/officeart/2005/8/quickstyle/simple1" qsCatId="simple" csTypeId="urn:microsoft.com/office/officeart/2005/8/colors/colorful3" csCatId="colorful" phldr="1"/>
      <dgm:spPr/>
      <dgm:t>
        <a:bodyPr/>
        <a:lstStyle/>
        <a:p>
          <a:endParaRPr lang="ru-RU"/>
        </a:p>
      </dgm:t>
    </dgm:pt>
    <dgm:pt modelId="{2FFFF2A1-BD82-4264-9784-D35F4CFAC6AB}">
      <dgm:prSet phldrT="[Текст]"/>
      <dgm:spPr/>
      <dgm:t>
        <a:bodyPr/>
        <a:lstStyle/>
        <a:p>
          <a:r>
            <a:rPr lang="en-US" b="1" dirty="0" err="1">
              <a:solidFill>
                <a:schemeClr val="accent6">
                  <a:lumMod val="50000"/>
                </a:schemeClr>
              </a:solidFill>
              <a:latin typeface="Microsoft YaHei UI" panose="020B0503020204020204" pitchFamily="34" charset="-122"/>
              <a:ea typeface="Microsoft YaHei UI" panose="020B0503020204020204" pitchFamily="34" charset="-122"/>
            </a:rPr>
            <a:t>Potensial</a:t>
          </a:r>
          <a:r>
            <a:rPr lang="en-US" b="1" dirty="0">
              <a:solidFill>
                <a:schemeClr val="accent6">
                  <a:lumMod val="50000"/>
                </a:schemeClr>
              </a:solidFill>
              <a:latin typeface="Microsoft YaHei UI" panose="020B0503020204020204" pitchFamily="34" charset="-122"/>
              <a:ea typeface="Microsoft YaHei UI" panose="020B0503020204020204" pitchFamily="34" charset="-122"/>
            </a:rPr>
            <a:t> </a:t>
          </a:r>
          <a:r>
            <a:rPr lang="en-US" b="1" dirty="0" err="1">
              <a:solidFill>
                <a:schemeClr val="accent6">
                  <a:lumMod val="50000"/>
                </a:schemeClr>
              </a:solidFill>
              <a:latin typeface="Microsoft YaHei UI" panose="020B0503020204020204" pitchFamily="34" charset="-122"/>
              <a:ea typeface="Microsoft YaHei UI" panose="020B0503020204020204" pitchFamily="34" charset="-122"/>
            </a:rPr>
            <a:t>muammoli</a:t>
          </a:r>
          <a:r>
            <a:rPr lang="en-US" b="1" dirty="0">
              <a:solidFill>
                <a:schemeClr val="accent6">
                  <a:lumMod val="50000"/>
                </a:schemeClr>
              </a:solidFill>
              <a:latin typeface="Microsoft YaHei UI" panose="020B0503020204020204" pitchFamily="34" charset="-122"/>
              <a:ea typeface="Microsoft YaHei UI" panose="020B0503020204020204" pitchFamily="34" charset="-122"/>
            </a:rPr>
            <a:t> </a:t>
          </a:r>
          <a:r>
            <a:rPr lang="en-US" b="1" dirty="0" err="1">
              <a:solidFill>
                <a:schemeClr val="accent6">
                  <a:lumMod val="50000"/>
                </a:schemeClr>
              </a:solidFill>
              <a:latin typeface="Microsoft YaHei UI" panose="020B0503020204020204" pitchFamily="34" charset="-122"/>
              <a:ea typeface="Microsoft YaHei UI" panose="020B0503020204020204" pitchFamily="34" charset="-122"/>
            </a:rPr>
            <a:t>kreditlar</a:t>
          </a:r>
          <a:endParaRPr lang="ru-RU" b="1" dirty="0">
            <a:solidFill>
              <a:schemeClr val="accent6">
                <a:lumMod val="50000"/>
              </a:schemeClr>
            </a:solidFill>
            <a:latin typeface="Microsoft YaHei UI" panose="020B0503020204020204" pitchFamily="34" charset="-122"/>
            <a:ea typeface="Microsoft YaHei UI" panose="020B0503020204020204" pitchFamily="34" charset="-122"/>
          </a:endParaRPr>
        </a:p>
      </dgm:t>
    </dgm:pt>
    <dgm:pt modelId="{A83B6F30-C16A-4A07-B396-3DCFA6D994D6}" type="parTrans" cxnId="{FF2AB54A-B29A-4D4C-9894-F12C6A370BE5}">
      <dgm:prSet/>
      <dgm:spPr/>
      <dgm:t>
        <a:bodyPr/>
        <a:lstStyle/>
        <a:p>
          <a:endParaRPr lang="ru-RU"/>
        </a:p>
      </dgm:t>
    </dgm:pt>
    <dgm:pt modelId="{4D552D1A-46F6-45B2-8124-098B468060D0}" type="sibTrans" cxnId="{FF2AB54A-B29A-4D4C-9894-F12C6A370BE5}">
      <dgm:prSet/>
      <dgm:spPr/>
      <dgm:t>
        <a:bodyPr/>
        <a:lstStyle/>
        <a:p>
          <a:endParaRPr lang="ru-RU"/>
        </a:p>
      </dgm:t>
    </dgm:pt>
    <dgm:pt modelId="{08FE34CF-1936-4779-8B4F-F8AE2BFD95E9}">
      <dgm:prSet phldrT="[Текст]" custT="1"/>
      <dgm:spPr/>
      <dgm:t>
        <a:bodyPr/>
        <a:lstStyle/>
        <a:p>
          <a:r>
            <a:rPr lang="en-US" sz="1300" dirty="0">
              <a:latin typeface="Microsoft YaHei UI" panose="020B0503020204020204" pitchFamily="34" charset="-122"/>
              <a:ea typeface="Microsoft YaHei UI" panose="020B0503020204020204" pitchFamily="34" charset="-122"/>
            </a:rPr>
            <a:t>60 </a:t>
          </a:r>
          <a:r>
            <a:rPr lang="en-US" sz="1300" dirty="0" err="1">
              <a:latin typeface="Microsoft YaHei UI" panose="020B0503020204020204" pitchFamily="34" charset="-122"/>
              <a:ea typeface="Microsoft YaHei UI" panose="020B0503020204020204" pitchFamily="34" charset="-122"/>
            </a:rPr>
            <a:t>kundan</a:t>
          </a:r>
          <a:r>
            <a:rPr lang="en-US" sz="1300" dirty="0">
              <a:latin typeface="Microsoft YaHei UI" panose="020B0503020204020204" pitchFamily="34" charset="-122"/>
              <a:ea typeface="Microsoft YaHei UI" panose="020B0503020204020204" pitchFamily="34" charset="-122"/>
            </a:rPr>
            <a:t> </a:t>
          </a:r>
          <a:r>
            <a:rPr lang="en-US" sz="1300" dirty="0" err="1">
              <a:latin typeface="Microsoft YaHei UI" panose="020B0503020204020204" pitchFamily="34" charset="-122"/>
              <a:ea typeface="Microsoft YaHei UI" panose="020B0503020204020204" pitchFamily="34" charset="-122"/>
            </a:rPr>
            <a:t>oshgan</a:t>
          </a:r>
          <a:r>
            <a:rPr lang="en-US" sz="1300" dirty="0">
              <a:latin typeface="Microsoft YaHei UI" panose="020B0503020204020204" pitchFamily="34" charset="-122"/>
              <a:ea typeface="Microsoft YaHei UI" panose="020B0503020204020204" pitchFamily="34" charset="-122"/>
            </a:rPr>
            <a:t> </a:t>
          </a:r>
          <a:r>
            <a:rPr lang="en-US" sz="1300" dirty="0" err="1">
              <a:latin typeface="Microsoft YaHei UI" panose="020B0503020204020204" pitchFamily="34" charset="-122"/>
              <a:ea typeface="Microsoft YaHei UI" panose="020B0503020204020204" pitchFamily="34" charset="-122"/>
            </a:rPr>
            <a:t>lekin</a:t>
          </a:r>
          <a:r>
            <a:rPr lang="en-US" sz="1300" dirty="0">
              <a:latin typeface="Microsoft YaHei UI" panose="020B0503020204020204" pitchFamily="34" charset="-122"/>
              <a:ea typeface="Microsoft YaHei UI" panose="020B0503020204020204" pitchFamily="34" charset="-122"/>
            </a:rPr>
            <a:t> 90 </a:t>
          </a:r>
          <a:r>
            <a:rPr lang="en-US" sz="1300" dirty="0" err="1">
              <a:latin typeface="Microsoft YaHei UI" panose="020B0503020204020204" pitchFamily="34" charset="-122"/>
              <a:ea typeface="Microsoft YaHei UI" panose="020B0503020204020204" pitchFamily="34" charset="-122"/>
            </a:rPr>
            <a:t>kundan</a:t>
          </a:r>
          <a:r>
            <a:rPr lang="en-US" sz="1300" dirty="0">
              <a:latin typeface="Microsoft YaHei UI" panose="020B0503020204020204" pitchFamily="34" charset="-122"/>
              <a:ea typeface="Microsoft YaHei UI" panose="020B0503020204020204" pitchFamily="34" charset="-122"/>
            </a:rPr>
            <a:t> </a:t>
          </a:r>
          <a:r>
            <a:rPr lang="en-US" sz="1300" dirty="0" err="1">
              <a:latin typeface="Microsoft YaHei UI" panose="020B0503020204020204" pitchFamily="34" charset="-122"/>
              <a:ea typeface="Microsoft YaHei UI" panose="020B0503020204020204" pitchFamily="34" charset="-122"/>
            </a:rPr>
            <a:t>oshmagan</a:t>
          </a:r>
          <a:r>
            <a:rPr lang="en-US" sz="1300" dirty="0">
              <a:latin typeface="Microsoft YaHei UI" panose="020B0503020204020204" pitchFamily="34" charset="-122"/>
              <a:ea typeface="Microsoft YaHei UI" panose="020B0503020204020204" pitchFamily="34" charset="-122"/>
            </a:rPr>
            <a:t> </a:t>
          </a:r>
          <a:r>
            <a:rPr lang="en-US" sz="1300" dirty="0" err="1">
              <a:latin typeface="Microsoft YaHei UI" panose="020B0503020204020204" pitchFamily="34" charset="-122"/>
              <a:ea typeface="Microsoft YaHei UI" panose="020B0503020204020204" pitchFamily="34" charset="-122"/>
            </a:rPr>
            <a:t>muddati</a:t>
          </a:r>
          <a:r>
            <a:rPr lang="en-US" sz="1300" dirty="0">
              <a:latin typeface="Microsoft YaHei UI" panose="020B0503020204020204" pitchFamily="34" charset="-122"/>
              <a:ea typeface="Microsoft YaHei UI" panose="020B0503020204020204" pitchFamily="34" charset="-122"/>
            </a:rPr>
            <a:t> </a:t>
          </a:r>
          <a:r>
            <a:rPr lang="en-US" sz="1300" dirty="0" err="1">
              <a:latin typeface="Microsoft YaHei UI" panose="020B0503020204020204" pitchFamily="34" charset="-122"/>
              <a:ea typeface="Microsoft YaHei UI" panose="020B0503020204020204" pitchFamily="34" charset="-122"/>
            </a:rPr>
            <a:t>o‘tgan</a:t>
          </a:r>
          <a:r>
            <a:rPr lang="en-US" sz="1300" dirty="0">
              <a:latin typeface="Microsoft YaHei UI" panose="020B0503020204020204" pitchFamily="34" charset="-122"/>
              <a:ea typeface="Microsoft YaHei UI" panose="020B0503020204020204" pitchFamily="34" charset="-122"/>
            </a:rPr>
            <a:t> </a:t>
          </a:r>
          <a:r>
            <a:rPr lang="en-US" sz="1300" dirty="0" err="1">
              <a:latin typeface="Microsoft YaHei UI" panose="020B0503020204020204" pitchFamily="34" charset="-122"/>
              <a:ea typeface="Microsoft YaHei UI" panose="020B0503020204020204" pitchFamily="34" charset="-122"/>
            </a:rPr>
            <a:t>qarzdorliklari</a:t>
          </a:r>
          <a:r>
            <a:rPr lang="en-US" sz="1300" dirty="0">
              <a:latin typeface="Microsoft YaHei UI" panose="020B0503020204020204" pitchFamily="34" charset="-122"/>
              <a:ea typeface="Microsoft YaHei UI" panose="020B0503020204020204" pitchFamily="34" charset="-122"/>
            </a:rPr>
            <a:t> </a:t>
          </a:r>
          <a:r>
            <a:rPr lang="en-US" sz="1300" dirty="0" err="1">
              <a:latin typeface="Microsoft YaHei UI" panose="020B0503020204020204" pitchFamily="34" charset="-122"/>
              <a:ea typeface="Microsoft YaHei UI" panose="020B0503020204020204" pitchFamily="34" charset="-122"/>
            </a:rPr>
            <a:t>mavjud</a:t>
          </a:r>
          <a:r>
            <a:rPr lang="en-US" sz="1300" dirty="0">
              <a:latin typeface="Microsoft YaHei UI" panose="020B0503020204020204" pitchFamily="34" charset="-122"/>
              <a:ea typeface="Microsoft YaHei UI" panose="020B0503020204020204" pitchFamily="34" charset="-122"/>
            </a:rPr>
            <a:t> </a:t>
          </a:r>
          <a:r>
            <a:rPr lang="en-US" sz="1300" dirty="0" err="1">
              <a:latin typeface="Microsoft YaHei UI" panose="020B0503020204020204" pitchFamily="34" charset="-122"/>
              <a:ea typeface="Microsoft YaHei UI" panose="020B0503020204020204" pitchFamily="34" charset="-122"/>
            </a:rPr>
            <a:t>yoki</a:t>
          </a:r>
          <a:r>
            <a:rPr lang="en-US" sz="1300" dirty="0">
              <a:latin typeface="Microsoft YaHei UI" panose="020B0503020204020204" pitchFamily="34" charset="-122"/>
              <a:ea typeface="Microsoft YaHei UI" panose="020B0503020204020204" pitchFamily="34" charset="-122"/>
            </a:rPr>
            <a:t> “</a:t>
          </a:r>
          <a:r>
            <a:rPr lang="en-US" sz="1300" dirty="0" err="1">
              <a:latin typeface="Microsoft YaHei UI" panose="020B0503020204020204" pitchFamily="34" charset="-122"/>
              <a:ea typeface="Microsoft YaHei UI" panose="020B0503020204020204" pitchFamily="34" charset="-122"/>
            </a:rPr>
            <a:t>substandart</a:t>
          </a:r>
          <a:r>
            <a:rPr lang="en-US" sz="1300" dirty="0">
              <a:latin typeface="Microsoft YaHei UI" panose="020B0503020204020204" pitchFamily="34" charset="-122"/>
              <a:ea typeface="Microsoft YaHei UI" panose="020B0503020204020204" pitchFamily="34" charset="-122"/>
            </a:rPr>
            <a:t>” </a:t>
          </a:r>
          <a:r>
            <a:rPr lang="en-US" sz="1300" dirty="0" err="1">
              <a:latin typeface="Microsoft YaHei UI" panose="020B0503020204020204" pitchFamily="34" charset="-122"/>
              <a:ea typeface="Microsoft YaHei UI" panose="020B0503020204020204" pitchFamily="34" charset="-122"/>
            </a:rPr>
            <a:t>toifasida</a:t>
          </a:r>
          <a:r>
            <a:rPr lang="en-US" sz="1300" dirty="0">
              <a:latin typeface="Microsoft YaHei UI" panose="020B0503020204020204" pitchFamily="34" charset="-122"/>
              <a:ea typeface="Microsoft YaHei UI" panose="020B0503020204020204" pitchFamily="34" charset="-122"/>
            </a:rPr>
            <a:t> </a:t>
          </a:r>
          <a:r>
            <a:rPr lang="en-US" sz="1300" dirty="0" err="1">
              <a:latin typeface="Microsoft YaHei UI" panose="020B0503020204020204" pitchFamily="34" charset="-122"/>
              <a:ea typeface="Microsoft YaHei UI" panose="020B0503020204020204" pitchFamily="34" charset="-122"/>
            </a:rPr>
            <a:t>tasniflangan</a:t>
          </a:r>
          <a:r>
            <a:rPr lang="en-US" sz="1300" dirty="0">
              <a:latin typeface="Microsoft YaHei UI" panose="020B0503020204020204" pitchFamily="34" charset="-122"/>
              <a:ea typeface="Microsoft YaHei UI" panose="020B0503020204020204" pitchFamily="34" charset="-122"/>
            </a:rPr>
            <a:t> </a:t>
          </a:r>
          <a:r>
            <a:rPr lang="en-US" sz="1300" dirty="0" err="1">
              <a:latin typeface="Microsoft YaHei UI" panose="020B0503020204020204" pitchFamily="34" charset="-122"/>
              <a:ea typeface="Microsoft YaHei UI" panose="020B0503020204020204" pitchFamily="34" charset="-122"/>
            </a:rPr>
            <a:t>kreditlar</a:t>
          </a:r>
          <a:r>
            <a:rPr lang="en-US" sz="1300" dirty="0">
              <a:latin typeface="Microsoft YaHei UI" panose="020B0503020204020204" pitchFamily="34" charset="-122"/>
              <a:ea typeface="Microsoft YaHei UI" panose="020B0503020204020204" pitchFamily="34" charset="-122"/>
            </a:rPr>
            <a:t>;</a:t>
          </a:r>
          <a:endParaRPr lang="ru-RU" sz="1300" dirty="0">
            <a:latin typeface="Microsoft YaHei UI" panose="020B0503020204020204" pitchFamily="34" charset="-122"/>
            <a:ea typeface="Microsoft YaHei UI" panose="020B0503020204020204" pitchFamily="34" charset="-122"/>
          </a:endParaRPr>
        </a:p>
      </dgm:t>
    </dgm:pt>
    <dgm:pt modelId="{9554725C-43DE-48ED-8DD1-7746ABDA751F}" type="parTrans" cxnId="{F2CCF87E-83EA-4C2A-B3F3-F4053BA9C078}">
      <dgm:prSet/>
      <dgm:spPr/>
      <dgm:t>
        <a:bodyPr/>
        <a:lstStyle/>
        <a:p>
          <a:endParaRPr lang="ru-RU"/>
        </a:p>
      </dgm:t>
    </dgm:pt>
    <dgm:pt modelId="{8328D59F-6746-41A7-926F-1D6706FD0724}" type="sibTrans" cxnId="{F2CCF87E-83EA-4C2A-B3F3-F4053BA9C078}">
      <dgm:prSet/>
      <dgm:spPr/>
      <dgm:t>
        <a:bodyPr/>
        <a:lstStyle/>
        <a:p>
          <a:endParaRPr lang="ru-RU"/>
        </a:p>
      </dgm:t>
    </dgm:pt>
    <dgm:pt modelId="{3C44104C-00BE-4B01-ACF0-E08A002141BC}">
      <dgm:prSet phldrT="[Текст]" custT="1"/>
      <dgm:spPr/>
      <dgm:t>
        <a:bodyPr/>
        <a:lstStyle/>
        <a:p>
          <a:pPr algn="just"/>
          <a:r>
            <a:rPr lang="en-US" sz="1000" dirty="0">
              <a:latin typeface="Microsoft YaHei UI" panose="020B0503020204020204" pitchFamily="34" charset="-122"/>
              <a:ea typeface="Microsoft YaHei UI" panose="020B0503020204020204" pitchFamily="34" charset="-122"/>
            </a:rPr>
            <a:t>	</a:t>
          </a:r>
          <a:r>
            <a:rPr lang="uz-Cyrl-UZ" sz="1000" dirty="0">
              <a:latin typeface="Microsoft YaHei UI" panose="020B0503020204020204" pitchFamily="34" charset="-122"/>
              <a:ea typeface="Microsoft YaHei UI" panose="020B0503020204020204" pitchFamily="34" charset="-122"/>
            </a:rPr>
            <a:t>qarz oluvchi tomonidan majburiyatlarning to‘liq yoki qisman bajarilishida qiyinchiliklar tug‘diradigan kutilmagan holatlarning yuzaga kelishi, jumladan:</a:t>
          </a:r>
          <a:r>
            <a:rPr lang="en-US" sz="1000" dirty="0">
              <a:latin typeface="Microsoft YaHei UI" panose="020B0503020204020204" pitchFamily="34" charset="-122"/>
              <a:ea typeface="Microsoft YaHei UI" panose="020B0503020204020204" pitchFamily="34" charset="-122"/>
            </a:rPr>
            <a:t> </a:t>
          </a:r>
          <a:r>
            <a:rPr lang="uz-Cyrl-UZ" sz="1000" dirty="0">
              <a:latin typeface="Microsoft YaHei UI" panose="020B0503020204020204" pitchFamily="34" charset="-122"/>
              <a:ea typeface="Microsoft YaHei UI" panose="020B0503020204020204" pitchFamily="34" charset="-122"/>
            </a:rPr>
            <a:t>tabiiy ofatlar</a:t>
          </a:r>
          <a:r>
            <a:rPr lang="en-US" sz="1000" dirty="0">
              <a:latin typeface="Microsoft YaHei UI" panose="020B0503020204020204" pitchFamily="34" charset="-122"/>
              <a:ea typeface="Microsoft YaHei UI" panose="020B0503020204020204" pitchFamily="34" charset="-122"/>
            </a:rPr>
            <a:t>, </a:t>
          </a:r>
          <a:r>
            <a:rPr lang="uz-Cyrl-UZ" sz="1000" dirty="0">
              <a:latin typeface="Microsoft YaHei UI" panose="020B0503020204020204" pitchFamily="34" charset="-122"/>
              <a:ea typeface="Microsoft YaHei UI" panose="020B0503020204020204" pitchFamily="34" charset="-122"/>
            </a:rPr>
            <a:t>kredit qaytarilmasligini sug‘urtalovchi sug‘urta polisi muddatining tugashi</a:t>
          </a:r>
          <a:r>
            <a:rPr lang="en-US" sz="1000" dirty="0">
              <a:latin typeface="Microsoft YaHei UI" panose="020B0503020204020204" pitchFamily="34" charset="-122"/>
              <a:ea typeface="Microsoft YaHei UI" panose="020B0503020204020204" pitchFamily="34" charset="-122"/>
            </a:rPr>
            <a:t>, </a:t>
          </a:r>
          <a:r>
            <a:rPr lang="uz-Cyrl-UZ" sz="1000" dirty="0">
              <a:latin typeface="Microsoft YaHei UI" panose="020B0503020204020204" pitchFamily="34" charset="-122"/>
              <a:ea typeface="Microsoft YaHei UI" panose="020B0503020204020204" pitchFamily="34" charset="-122"/>
            </a:rPr>
            <a:t>garov mulki holatining yomonlashishi, garovning yetarli darajada yoki umuman rasmiylashtirilmaganligini aniqlash va/yoki garovga qo‘yuvchining mol-mulkni sotishga uringanligi faktlari, kafil (garant) holatining yomonlashishi va boshqalar.</a:t>
          </a:r>
          <a:endParaRPr lang="ru-RU" sz="1000" dirty="0">
            <a:latin typeface="Microsoft YaHei UI" panose="020B0503020204020204" pitchFamily="34" charset="-122"/>
            <a:ea typeface="Microsoft YaHei UI" panose="020B0503020204020204" pitchFamily="34" charset="-122"/>
          </a:endParaRPr>
        </a:p>
      </dgm:t>
    </dgm:pt>
    <dgm:pt modelId="{B847E462-9249-4F22-AAA3-1F4674AF2839}" type="parTrans" cxnId="{2AF1F2A2-4BDD-4CBD-8CC3-D1B129D9E0D9}">
      <dgm:prSet/>
      <dgm:spPr/>
      <dgm:t>
        <a:bodyPr/>
        <a:lstStyle/>
        <a:p>
          <a:endParaRPr lang="ru-RU"/>
        </a:p>
      </dgm:t>
    </dgm:pt>
    <dgm:pt modelId="{76F3B844-2363-4F53-B3E1-CB5AD54DDD79}" type="sibTrans" cxnId="{2AF1F2A2-4BDD-4CBD-8CC3-D1B129D9E0D9}">
      <dgm:prSet/>
      <dgm:spPr/>
      <dgm:t>
        <a:bodyPr/>
        <a:lstStyle/>
        <a:p>
          <a:endParaRPr lang="ru-RU"/>
        </a:p>
      </dgm:t>
    </dgm:pt>
    <dgm:pt modelId="{C600073C-F444-4EE3-886E-B5340BF2A6BB}">
      <dgm:prSet phldrT="[Текст]"/>
      <dgm:spPr/>
      <dgm:t>
        <a:bodyPr/>
        <a:lstStyle/>
        <a:p>
          <a:r>
            <a:rPr lang="en-US" b="1" dirty="0" err="1">
              <a:latin typeface="Microsoft YaHei UI" panose="020B0503020204020204" pitchFamily="34" charset="-122"/>
              <a:ea typeface="Microsoft YaHei UI" panose="020B0503020204020204" pitchFamily="34" charset="-122"/>
            </a:rPr>
            <a:t>Muammoli</a:t>
          </a:r>
          <a:r>
            <a:rPr lang="en-US" b="1" dirty="0">
              <a:latin typeface="Microsoft YaHei UI" panose="020B0503020204020204" pitchFamily="34" charset="-122"/>
              <a:ea typeface="Microsoft YaHei UI" panose="020B0503020204020204" pitchFamily="34" charset="-122"/>
            </a:rPr>
            <a:t> </a:t>
          </a:r>
          <a:r>
            <a:rPr lang="en-US" b="1" dirty="0" err="1">
              <a:latin typeface="Microsoft YaHei UI" panose="020B0503020204020204" pitchFamily="34" charset="-122"/>
              <a:ea typeface="Microsoft YaHei UI" panose="020B0503020204020204" pitchFamily="34" charset="-122"/>
            </a:rPr>
            <a:t>kreditlar</a:t>
          </a:r>
          <a:endParaRPr lang="ru-RU" b="1" dirty="0">
            <a:latin typeface="Microsoft YaHei UI" panose="020B0503020204020204" pitchFamily="34" charset="-122"/>
            <a:ea typeface="Microsoft YaHei UI" panose="020B0503020204020204" pitchFamily="34" charset="-122"/>
          </a:endParaRPr>
        </a:p>
      </dgm:t>
    </dgm:pt>
    <dgm:pt modelId="{21B88C67-0ED9-41A5-9BB0-147E1601171A}" type="parTrans" cxnId="{37A1BE2D-9B60-4BDE-94B3-C90CACAB65CB}">
      <dgm:prSet/>
      <dgm:spPr/>
      <dgm:t>
        <a:bodyPr/>
        <a:lstStyle/>
        <a:p>
          <a:endParaRPr lang="ru-RU"/>
        </a:p>
      </dgm:t>
    </dgm:pt>
    <dgm:pt modelId="{07D44A30-1B30-41F7-8DD6-FA60FC743A19}" type="sibTrans" cxnId="{37A1BE2D-9B60-4BDE-94B3-C90CACAB65CB}">
      <dgm:prSet/>
      <dgm:spPr/>
      <dgm:t>
        <a:bodyPr/>
        <a:lstStyle/>
        <a:p>
          <a:endParaRPr lang="ru-RU"/>
        </a:p>
      </dgm:t>
    </dgm:pt>
    <dgm:pt modelId="{810AD641-D431-49C3-B613-6412775D6B4F}">
      <dgm:prSet phldrT="[Текст]" custT="1"/>
      <dgm:spPr/>
      <dgm:t>
        <a:bodyPr/>
        <a:lstStyle/>
        <a:p>
          <a:r>
            <a:rPr lang="uz-Cyrl-UZ" sz="1300" dirty="0">
              <a:latin typeface="Microsoft YaHei UI" panose="020B0503020204020204" pitchFamily="34" charset="-122"/>
              <a:ea typeface="Microsoft YaHei UI" panose="020B0503020204020204" pitchFamily="34" charset="-122"/>
            </a:rPr>
            <a:t>kreditdan maqsadsiz foydalanish;</a:t>
          </a:r>
          <a:endParaRPr lang="ru-RU" sz="1300" dirty="0">
            <a:latin typeface="Microsoft YaHei UI" panose="020B0503020204020204" pitchFamily="34" charset="-122"/>
            <a:ea typeface="Microsoft YaHei UI" panose="020B0503020204020204" pitchFamily="34" charset="-122"/>
          </a:endParaRPr>
        </a:p>
      </dgm:t>
    </dgm:pt>
    <dgm:pt modelId="{07FA05DD-4B8F-490F-946A-DE5DA7ED0F99}" type="parTrans" cxnId="{3EE30958-49DE-4E15-A2F7-3384C49F3B4D}">
      <dgm:prSet/>
      <dgm:spPr/>
      <dgm:t>
        <a:bodyPr/>
        <a:lstStyle/>
        <a:p>
          <a:endParaRPr lang="ru-RU"/>
        </a:p>
      </dgm:t>
    </dgm:pt>
    <dgm:pt modelId="{26D53FEB-412A-4751-9D24-271D14295D9A}" type="sibTrans" cxnId="{3EE30958-49DE-4E15-A2F7-3384C49F3B4D}">
      <dgm:prSet/>
      <dgm:spPr/>
      <dgm:t>
        <a:bodyPr/>
        <a:lstStyle/>
        <a:p>
          <a:endParaRPr lang="ru-RU"/>
        </a:p>
      </dgm:t>
    </dgm:pt>
    <dgm:pt modelId="{526E36AE-5854-49DE-9825-8B145F40BF2C}">
      <dgm:prSet phldrT="[Текст]" custT="1"/>
      <dgm:spPr/>
      <dgm:t>
        <a:bodyPr/>
        <a:lstStyle/>
        <a:p>
          <a:r>
            <a:rPr lang="uz-Cyrl-UZ" sz="1200" dirty="0">
              <a:latin typeface="Microsoft YaHei UI" panose="020B0503020204020204" pitchFamily="34" charset="-122"/>
              <a:ea typeface="Microsoft YaHei UI" panose="020B0503020204020204" pitchFamily="34" charset="-122"/>
            </a:rPr>
            <a:t>90 kundan ortiq muddati o‘tgan kredit va/yoki foiz qa</a:t>
          </a:r>
          <a:r>
            <a:rPr lang="en-US" sz="1200" dirty="0">
              <a:latin typeface="Microsoft YaHei UI" panose="020B0503020204020204" pitchFamily="34" charset="-122"/>
              <a:ea typeface="Microsoft YaHei UI" panose="020B0503020204020204" pitchFamily="34" charset="-122"/>
            </a:rPr>
            <a:t>r</a:t>
          </a:r>
          <a:r>
            <a:rPr lang="uz-Cyrl-UZ" sz="1200" dirty="0">
              <a:latin typeface="Microsoft YaHei UI" panose="020B0503020204020204" pitchFamily="34" charset="-122"/>
              <a:ea typeface="Microsoft YaHei UI" panose="020B0503020204020204" pitchFamily="34" charset="-122"/>
            </a:rPr>
            <a:t>zdorliklari mavjud, shuningdek “qoniqarsiz”, “shubhali”, “umidsiz” aktiv toifasida tasniflangan kreditlar;</a:t>
          </a:r>
          <a:endParaRPr lang="ru-RU" sz="1200" dirty="0">
            <a:latin typeface="Microsoft YaHei UI" panose="020B0503020204020204" pitchFamily="34" charset="-122"/>
            <a:ea typeface="Microsoft YaHei UI" panose="020B0503020204020204" pitchFamily="34" charset="-122"/>
          </a:endParaRPr>
        </a:p>
      </dgm:t>
    </dgm:pt>
    <dgm:pt modelId="{643AF71C-3568-40FA-8B88-5DB2B357BCEA}" type="parTrans" cxnId="{0E111189-E3DE-43FB-9224-52DEDDBC2B54}">
      <dgm:prSet/>
      <dgm:spPr/>
      <dgm:t>
        <a:bodyPr/>
        <a:lstStyle/>
        <a:p>
          <a:endParaRPr lang="ru-RU"/>
        </a:p>
      </dgm:t>
    </dgm:pt>
    <dgm:pt modelId="{F5D56FD5-390C-4A49-932D-90E37CDA54AF}" type="sibTrans" cxnId="{0E111189-E3DE-43FB-9224-52DEDDBC2B54}">
      <dgm:prSet/>
      <dgm:spPr/>
      <dgm:t>
        <a:bodyPr/>
        <a:lstStyle/>
        <a:p>
          <a:endParaRPr lang="ru-RU"/>
        </a:p>
      </dgm:t>
    </dgm:pt>
    <dgm:pt modelId="{F3650F12-ABC6-4EF6-BD57-D82A2F3E86B9}">
      <dgm:prSet custT="1"/>
      <dgm:spPr/>
      <dgm:t>
        <a:bodyPr/>
        <a:lstStyle/>
        <a:p>
          <a:r>
            <a:rPr lang="uz-Cyrl-UZ" sz="1200" dirty="0">
              <a:latin typeface="Microsoft YaHei UI" panose="020B0503020204020204" pitchFamily="34" charset="-122"/>
              <a:ea typeface="Microsoft YaHei UI" panose="020B0503020204020204" pitchFamily="34" charset="-122"/>
            </a:rPr>
            <a:t>Garov mulkining har qanday begonalashtirilishi, buzib tashlanishi va /yoki shartnomada belgilangan muddatda garovga qo‘yib berilmasligi va boshqa salbiy holatlar.</a:t>
          </a:r>
          <a:endParaRPr lang="ru-RU" sz="1200" dirty="0">
            <a:latin typeface="Microsoft YaHei UI" panose="020B0503020204020204" pitchFamily="34" charset="-122"/>
            <a:ea typeface="Microsoft YaHei UI" panose="020B0503020204020204" pitchFamily="34" charset="-122"/>
          </a:endParaRPr>
        </a:p>
      </dgm:t>
    </dgm:pt>
    <dgm:pt modelId="{6078E7B7-2DAB-42D2-BB63-5B502D97DCBE}" type="parTrans" cxnId="{9381D4B2-3F37-4520-A5CA-6DA68F60495C}">
      <dgm:prSet/>
      <dgm:spPr/>
      <dgm:t>
        <a:bodyPr/>
        <a:lstStyle/>
        <a:p>
          <a:endParaRPr lang="ru-RU"/>
        </a:p>
      </dgm:t>
    </dgm:pt>
    <dgm:pt modelId="{C3587C5F-9CBD-40EF-8D08-01ED5E028BF9}" type="sibTrans" cxnId="{9381D4B2-3F37-4520-A5CA-6DA68F60495C}">
      <dgm:prSet/>
      <dgm:spPr/>
      <dgm:t>
        <a:bodyPr/>
        <a:lstStyle/>
        <a:p>
          <a:endParaRPr lang="ru-RU"/>
        </a:p>
      </dgm:t>
    </dgm:pt>
    <dgm:pt modelId="{6A414333-505A-4F52-9072-29A38626E0B8}">
      <dgm:prSet custT="1"/>
      <dgm:spPr/>
      <dgm:t>
        <a:bodyPr/>
        <a:lstStyle/>
        <a:p>
          <a:r>
            <a:rPr lang="uz-Cyrl-UZ" sz="1200" dirty="0">
              <a:solidFill>
                <a:schemeClr val="bg1"/>
              </a:solidFill>
              <a:latin typeface="Microsoft YaHei UI" panose="020B0503020204020204" pitchFamily="34" charset="-122"/>
              <a:ea typeface="Microsoft YaHei UI" panose="020B0503020204020204" pitchFamily="34" charset="-122"/>
            </a:rPr>
            <a:t>korxona hisob raqamida amalga oshirilgan oylik tushum miqdorining kredit to‘lov grafigi bo‘yicha o‘rnatilgan oylik to‘lov miqdorining 80 foizidan kam bo‘lishi;</a:t>
          </a:r>
          <a:endParaRPr lang="ru-RU" sz="1200" dirty="0">
            <a:solidFill>
              <a:schemeClr val="bg1"/>
            </a:solidFill>
            <a:latin typeface="Microsoft YaHei UI" panose="020B0503020204020204" pitchFamily="34" charset="-122"/>
            <a:ea typeface="Microsoft YaHei UI" panose="020B0503020204020204" pitchFamily="34" charset="-122"/>
          </a:endParaRPr>
        </a:p>
      </dgm:t>
    </dgm:pt>
    <dgm:pt modelId="{76375F9F-4FE6-4D62-BB93-82FBFF975A14}" type="parTrans" cxnId="{D9BEDCFD-F4D9-479A-A76C-DE9CF92DFA29}">
      <dgm:prSet/>
      <dgm:spPr/>
      <dgm:t>
        <a:bodyPr/>
        <a:lstStyle/>
        <a:p>
          <a:endParaRPr lang="ru-RU"/>
        </a:p>
      </dgm:t>
    </dgm:pt>
    <dgm:pt modelId="{826D49B4-A40B-40A4-951E-6DB4F177D9ED}" type="sibTrans" cxnId="{D9BEDCFD-F4D9-479A-A76C-DE9CF92DFA29}">
      <dgm:prSet/>
      <dgm:spPr/>
      <dgm:t>
        <a:bodyPr/>
        <a:lstStyle/>
        <a:p>
          <a:endParaRPr lang="ru-RU"/>
        </a:p>
      </dgm:t>
    </dgm:pt>
    <dgm:pt modelId="{6BF4F548-C7C1-470D-8CCA-E593C7084133}" type="pres">
      <dgm:prSet presAssocID="{2256CCEC-005E-49E5-BFE9-0FEA6DC5BDD4}" presName="Name0" presStyleCnt="0">
        <dgm:presLayoutVars>
          <dgm:dir/>
          <dgm:animLvl val="lvl"/>
          <dgm:resizeHandles val="exact"/>
        </dgm:presLayoutVars>
      </dgm:prSet>
      <dgm:spPr/>
    </dgm:pt>
    <dgm:pt modelId="{AA2EB8C4-74B2-4A0C-8307-972F9137F81A}" type="pres">
      <dgm:prSet presAssocID="{2FFFF2A1-BD82-4264-9784-D35F4CFAC6AB}" presName="vertFlow" presStyleCnt="0"/>
      <dgm:spPr/>
    </dgm:pt>
    <dgm:pt modelId="{9DF9C31E-802D-4921-82B5-1CE752CEE25F}" type="pres">
      <dgm:prSet presAssocID="{2FFFF2A1-BD82-4264-9784-D35F4CFAC6AB}" presName="header" presStyleLbl="node1" presStyleIdx="0" presStyleCnt="2"/>
      <dgm:spPr/>
    </dgm:pt>
    <dgm:pt modelId="{5D6DC452-F790-4C28-8D17-EEB3E13BEF66}" type="pres">
      <dgm:prSet presAssocID="{9554725C-43DE-48ED-8DD1-7746ABDA751F}" presName="parTrans" presStyleLbl="sibTrans2D1" presStyleIdx="0" presStyleCnt="6"/>
      <dgm:spPr/>
    </dgm:pt>
    <dgm:pt modelId="{6F424959-6676-4D85-9B53-5723100C5EF5}" type="pres">
      <dgm:prSet presAssocID="{08FE34CF-1936-4779-8B4F-F8AE2BFD95E9}" presName="child" presStyleLbl="alignAccFollowNode1" presStyleIdx="0" presStyleCnt="6" custScaleX="118092" custScaleY="101454">
        <dgm:presLayoutVars>
          <dgm:chMax val="0"/>
          <dgm:bulletEnabled val="1"/>
        </dgm:presLayoutVars>
      </dgm:prSet>
      <dgm:spPr/>
    </dgm:pt>
    <dgm:pt modelId="{5A38EC99-0F37-4956-AE24-9A921535B177}" type="pres">
      <dgm:prSet presAssocID="{8328D59F-6746-41A7-926F-1D6706FD0724}" presName="sibTrans" presStyleLbl="sibTrans2D1" presStyleIdx="1" presStyleCnt="6"/>
      <dgm:spPr/>
    </dgm:pt>
    <dgm:pt modelId="{3A36B80F-A076-4910-9CD0-870D89F16A1E}" type="pres">
      <dgm:prSet presAssocID="{6A414333-505A-4F52-9072-29A38626E0B8}" presName="child" presStyleLbl="alignAccFollowNode1" presStyleIdx="1" presStyleCnt="6" custScaleX="118092" custScaleY="101454">
        <dgm:presLayoutVars>
          <dgm:chMax val="0"/>
          <dgm:bulletEnabled val="1"/>
        </dgm:presLayoutVars>
      </dgm:prSet>
      <dgm:spPr/>
    </dgm:pt>
    <dgm:pt modelId="{536C1DE7-3C05-4A51-9232-E8A34185891B}" type="pres">
      <dgm:prSet presAssocID="{826D49B4-A40B-40A4-951E-6DB4F177D9ED}" presName="sibTrans" presStyleLbl="sibTrans2D1" presStyleIdx="2" presStyleCnt="6"/>
      <dgm:spPr/>
    </dgm:pt>
    <dgm:pt modelId="{36CA574F-98DC-4C85-8056-6BB05F3FFAA6}" type="pres">
      <dgm:prSet presAssocID="{3C44104C-00BE-4B01-ACF0-E08A002141BC}" presName="child" presStyleLbl="alignAccFollowNode1" presStyleIdx="2" presStyleCnt="6" custScaleX="118055" custScaleY="180900" custLinFactNeighborX="949" custLinFactNeighborY="-8131">
        <dgm:presLayoutVars>
          <dgm:chMax val="0"/>
          <dgm:bulletEnabled val="1"/>
        </dgm:presLayoutVars>
      </dgm:prSet>
      <dgm:spPr/>
    </dgm:pt>
    <dgm:pt modelId="{ED7CD019-F1AC-4CC2-8E1F-D87671DEDFD1}" type="pres">
      <dgm:prSet presAssocID="{2FFFF2A1-BD82-4264-9784-D35F4CFAC6AB}" presName="hSp" presStyleCnt="0"/>
      <dgm:spPr/>
    </dgm:pt>
    <dgm:pt modelId="{CA0923AB-1248-456B-A254-7B516AA571D9}" type="pres">
      <dgm:prSet presAssocID="{C600073C-F444-4EE3-886E-B5340BF2A6BB}" presName="vertFlow" presStyleCnt="0"/>
      <dgm:spPr/>
    </dgm:pt>
    <dgm:pt modelId="{BE10ADC2-85DC-4F93-9BF5-C8935025BEAE}" type="pres">
      <dgm:prSet presAssocID="{C600073C-F444-4EE3-886E-B5340BF2A6BB}" presName="header" presStyleLbl="node1" presStyleIdx="1" presStyleCnt="2"/>
      <dgm:spPr/>
    </dgm:pt>
    <dgm:pt modelId="{387AE476-B19B-4EC0-A89E-BB108480A4FF}" type="pres">
      <dgm:prSet presAssocID="{07FA05DD-4B8F-490F-946A-DE5DA7ED0F99}" presName="parTrans" presStyleLbl="sibTrans2D1" presStyleIdx="3" presStyleCnt="6"/>
      <dgm:spPr/>
    </dgm:pt>
    <dgm:pt modelId="{62135CDF-D3A0-4401-BF0C-430D31468AB3}" type="pres">
      <dgm:prSet presAssocID="{810AD641-D431-49C3-B613-6412775D6B4F}" presName="child" presStyleLbl="alignAccFollowNode1" presStyleIdx="3" presStyleCnt="6" custScaleX="118092" custScaleY="101454">
        <dgm:presLayoutVars>
          <dgm:chMax val="0"/>
          <dgm:bulletEnabled val="1"/>
        </dgm:presLayoutVars>
      </dgm:prSet>
      <dgm:spPr/>
    </dgm:pt>
    <dgm:pt modelId="{98589EA3-5282-42B4-B4BB-A709B526D7A8}" type="pres">
      <dgm:prSet presAssocID="{26D53FEB-412A-4751-9D24-271D14295D9A}" presName="sibTrans" presStyleLbl="sibTrans2D1" presStyleIdx="4" presStyleCnt="6"/>
      <dgm:spPr/>
    </dgm:pt>
    <dgm:pt modelId="{4F9E0365-FABA-4C19-8643-4B882626E993}" type="pres">
      <dgm:prSet presAssocID="{526E36AE-5854-49DE-9825-8B145F40BF2C}" presName="child" presStyleLbl="alignAccFollowNode1" presStyleIdx="4" presStyleCnt="6" custScaleX="118092" custScaleY="101454">
        <dgm:presLayoutVars>
          <dgm:chMax val="0"/>
          <dgm:bulletEnabled val="1"/>
        </dgm:presLayoutVars>
      </dgm:prSet>
      <dgm:spPr/>
    </dgm:pt>
    <dgm:pt modelId="{E980FAE7-5E86-4ABA-AA26-54BB0E9B80AB}" type="pres">
      <dgm:prSet presAssocID="{F5D56FD5-390C-4A49-932D-90E37CDA54AF}" presName="sibTrans" presStyleLbl="sibTrans2D1" presStyleIdx="5" presStyleCnt="6"/>
      <dgm:spPr/>
    </dgm:pt>
    <dgm:pt modelId="{9C8DA2F8-5099-45BC-B742-C57E513461B8}" type="pres">
      <dgm:prSet presAssocID="{F3650F12-ABC6-4EF6-BD57-D82A2F3E86B9}" presName="child" presStyleLbl="alignAccFollowNode1" presStyleIdx="5" presStyleCnt="6" custScaleX="118055" custScaleY="180900" custLinFactNeighborX="949" custLinFactNeighborY="-8131">
        <dgm:presLayoutVars>
          <dgm:chMax val="0"/>
          <dgm:bulletEnabled val="1"/>
        </dgm:presLayoutVars>
      </dgm:prSet>
      <dgm:spPr/>
    </dgm:pt>
  </dgm:ptLst>
  <dgm:cxnLst>
    <dgm:cxn modelId="{379E8A1F-AEC2-4BCC-9B6A-5180A4EF9778}" type="presOf" srcId="{F3650F12-ABC6-4EF6-BD57-D82A2F3E86B9}" destId="{9C8DA2F8-5099-45BC-B742-C57E513461B8}" srcOrd="0" destOrd="0" presId="urn:microsoft.com/office/officeart/2005/8/layout/lProcess1"/>
    <dgm:cxn modelId="{5C7B0727-B89F-41BF-BF3B-5E2D521CB461}" type="presOf" srcId="{6A414333-505A-4F52-9072-29A38626E0B8}" destId="{3A36B80F-A076-4910-9CD0-870D89F16A1E}" srcOrd="0" destOrd="0" presId="urn:microsoft.com/office/officeart/2005/8/layout/lProcess1"/>
    <dgm:cxn modelId="{7BD8DE2A-0259-456B-8A2D-8E3C562FB549}" type="presOf" srcId="{2256CCEC-005E-49E5-BFE9-0FEA6DC5BDD4}" destId="{6BF4F548-C7C1-470D-8CCA-E593C7084133}" srcOrd="0" destOrd="0" presId="urn:microsoft.com/office/officeart/2005/8/layout/lProcess1"/>
    <dgm:cxn modelId="{37A1BE2D-9B60-4BDE-94B3-C90CACAB65CB}" srcId="{2256CCEC-005E-49E5-BFE9-0FEA6DC5BDD4}" destId="{C600073C-F444-4EE3-886E-B5340BF2A6BB}" srcOrd="1" destOrd="0" parTransId="{21B88C67-0ED9-41A5-9BB0-147E1601171A}" sibTransId="{07D44A30-1B30-41F7-8DD6-FA60FC743A19}"/>
    <dgm:cxn modelId="{FE55E12F-4685-4B5E-A4B0-3F35BBA0AD72}" type="presOf" srcId="{07FA05DD-4B8F-490F-946A-DE5DA7ED0F99}" destId="{387AE476-B19B-4EC0-A89E-BB108480A4FF}" srcOrd="0" destOrd="0" presId="urn:microsoft.com/office/officeart/2005/8/layout/lProcess1"/>
    <dgm:cxn modelId="{6CD5BD5D-C0CA-4922-8CAA-BBC9D38BCC74}" type="presOf" srcId="{8328D59F-6746-41A7-926F-1D6706FD0724}" destId="{5A38EC99-0F37-4956-AE24-9A921535B177}" srcOrd="0" destOrd="0" presId="urn:microsoft.com/office/officeart/2005/8/layout/lProcess1"/>
    <dgm:cxn modelId="{FF2AB54A-B29A-4D4C-9894-F12C6A370BE5}" srcId="{2256CCEC-005E-49E5-BFE9-0FEA6DC5BDD4}" destId="{2FFFF2A1-BD82-4264-9784-D35F4CFAC6AB}" srcOrd="0" destOrd="0" parTransId="{A83B6F30-C16A-4A07-B396-3DCFA6D994D6}" sibTransId="{4D552D1A-46F6-45B2-8124-098B468060D0}"/>
    <dgm:cxn modelId="{3EE30958-49DE-4E15-A2F7-3384C49F3B4D}" srcId="{C600073C-F444-4EE3-886E-B5340BF2A6BB}" destId="{810AD641-D431-49C3-B613-6412775D6B4F}" srcOrd="0" destOrd="0" parTransId="{07FA05DD-4B8F-490F-946A-DE5DA7ED0F99}" sibTransId="{26D53FEB-412A-4751-9D24-271D14295D9A}"/>
    <dgm:cxn modelId="{37A9377C-8DF8-407F-A0B2-8FB76C481327}" type="presOf" srcId="{C600073C-F444-4EE3-886E-B5340BF2A6BB}" destId="{BE10ADC2-85DC-4F93-9BF5-C8935025BEAE}" srcOrd="0" destOrd="0" presId="urn:microsoft.com/office/officeart/2005/8/layout/lProcess1"/>
    <dgm:cxn modelId="{F2CCF87E-83EA-4C2A-B3F3-F4053BA9C078}" srcId="{2FFFF2A1-BD82-4264-9784-D35F4CFAC6AB}" destId="{08FE34CF-1936-4779-8B4F-F8AE2BFD95E9}" srcOrd="0" destOrd="0" parTransId="{9554725C-43DE-48ED-8DD1-7746ABDA751F}" sibTransId="{8328D59F-6746-41A7-926F-1D6706FD0724}"/>
    <dgm:cxn modelId="{EEB3FF86-151F-4544-8D1D-C239A82FCFA5}" type="presOf" srcId="{810AD641-D431-49C3-B613-6412775D6B4F}" destId="{62135CDF-D3A0-4401-BF0C-430D31468AB3}" srcOrd="0" destOrd="0" presId="urn:microsoft.com/office/officeart/2005/8/layout/lProcess1"/>
    <dgm:cxn modelId="{0E111189-E3DE-43FB-9224-52DEDDBC2B54}" srcId="{C600073C-F444-4EE3-886E-B5340BF2A6BB}" destId="{526E36AE-5854-49DE-9825-8B145F40BF2C}" srcOrd="1" destOrd="0" parTransId="{643AF71C-3568-40FA-8B88-5DB2B357BCEA}" sibTransId="{F5D56FD5-390C-4A49-932D-90E37CDA54AF}"/>
    <dgm:cxn modelId="{88FE9A9F-1CD0-4288-AF9F-003553C7C7D5}" type="presOf" srcId="{26D53FEB-412A-4751-9D24-271D14295D9A}" destId="{98589EA3-5282-42B4-B4BB-A709B526D7A8}" srcOrd="0" destOrd="0" presId="urn:microsoft.com/office/officeart/2005/8/layout/lProcess1"/>
    <dgm:cxn modelId="{2AF1F2A2-4BDD-4CBD-8CC3-D1B129D9E0D9}" srcId="{2FFFF2A1-BD82-4264-9784-D35F4CFAC6AB}" destId="{3C44104C-00BE-4B01-ACF0-E08A002141BC}" srcOrd="2" destOrd="0" parTransId="{B847E462-9249-4F22-AAA3-1F4674AF2839}" sibTransId="{76F3B844-2363-4F53-B3E1-CB5AD54DDD79}"/>
    <dgm:cxn modelId="{CA7F33A6-3DFB-4AF8-BB49-3D6A1F4D2DA1}" type="presOf" srcId="{826D49B4-A40B-40A4-951E-6DB4F177D9ED}" destId="{536C1DE7-3C05-4A51-9232-E8A34185891B}" srcOrd="0" destOrd="0" presId="urn:microsoft.com/office/officeart/2005/8/layout/lProcess1"/>
    <dgm:cxn modelId="{9381D4B2-3F37-4520-A5CA-6DA68F60495C}" srcId="{C600073C-F444-4EE3-886E-B5340BF2A6BB}" destId="{F3650F12-ABC6-4EF6-BD57-D82A2F3E86B9}" srcOrd="2" destOrd="0" parTransId="{6078E7B7-2DAB-42D2-BB63-5B502D97DCBE}" sibTransId="{C3587C5F-9CBD-40EF-8D08-01ED5E028BF9}"/>
    <dgm:cxn modelId="{FD1C74D4-1D15-4E5E-B50F-93F75C6A89C9}" type="presOf" srcId="{3C44104C-00BE-4B01-ACF0-E08A002141BC}" destId="{36CA574F-98DC-4C85-8056-6BB05F3FFAA6}" srcOrd="0" destOrd="0" presId="urn:microsoft.com/office/officeart/2005/8/layout/lProcess1"/>
    <dgm:cxn modelId="{0733B7D6-F840-489D-BF90-8D97678A8001}" type="presOf" srcId="{08FE34CF-1936-4779-8B4F-F8AE2BFD95E9}" destId="{6F424959-6676-4D85-9B53-5723100C5EF5}" srcOrd="0" destOrd="0" presId="urn:microsoft.com/office/officeart/2005/8/layout/lProcess1"/>
    <dgm:cxn modelId="{AF0727E1-78EB-44BD-AADB-D57499E3F225}" type="presOf" srcId="{526E36AE-5854-49DE-9825-8B145F40BF2C}" destId="{4F9E0365-FABA-4C19-8643-4B882626E993}" srcOrd="0" destOrd="0" presId="urn:microsoft.com/office/officeart/2005/8/layout/lProcess1"/>
    <dgm:cxn modelId="{EA7BC0EA-B44E-45A8-B44F-88BD830E076E}" type="presOf" srcId="{9554725C-43DE-48ED-8DD1-7746ABDA751F}" destId="{5D6DC452-F790-4C28-8D17-EEB3E13BEF66}" srcOrd="0" destOrd="0" presId="urn:microsoft.com/office/officeart/2005/8/layout/lProcess1"/>
    <dgm:cxn modelId="{A295D1F7-6D57-40E4-9290-7658C0C2198B}" type="presOf" srcId="{F5D56FD5-390C-4A49-932D-90E37CDA54AF}" destId="{E980FAE7-5E86-4ABA-AA26-54BB0E9B80AB}" srcOrd="0" destOrd="0" presId="urn:microsoft.com/office/officeart/2005/8/layout/lProcess1"/>
    <dgm:cxn modelId="{D9BEDCFD-F4D9-479A-A76C-DE9CF92DFA29}" srcId="{2FFFF2A1-BD82-4264-9784-D35F4CFAC6AB}" destId="{6A414333-505A-4F52-9072-29A38626E0B8}" srcOrd="1" destOrd="0" parTransId="{76375F9F-4FE6-4D62-BB93-82FBFF975A14}" sibTransId="{826D49B4-A40B-40A4-951E-6DB4F177D9ED}"/>
    <dgm:cxn modelId="{8B103EFE-A714-462A-B8B2-AC2684EEEB54}" type="presOf" srcId="{2FFFF2A1-BD82-4264-9784-D35F4CFAC6AB}" destId="{9DF9C31E-802D-4921-82B5-1CE752CEE25F}" srcOrd="0" destOrd="0" presId="urn:microsoft.com/office/officeart/2005/8/layout/lProcess1"/>
    <dgm:cxn modelId="{2FDE8656-D27B-4B1A-A274-EFFCC8FE36F0}" type="presParOf" srcId="{6BF4F548-C7C1-470D-8CCA-E593C7084133}" destId="{AA2EB8C4-74B2-4A0C-8307-972F9137F81A}" srcOrd="0" destOrd="0" presId="urn:microsoft.com/office/officeart/2005/8/layout/lProcess1"/>
    <dgm:cxn modelId="{A78979F0-49C4-4E2D-9635-BC9C117DA713}" type="presParOf" srcId="{AA2EB8C4-74B2-4A0C-8307-972F9137F81A}" destId="{9DF9C31E-802D-4921-82B5-1CE752CEE25F}" srcOrd="0" destOrd="0" presId="urn:microsoft.com/office/officeart/2005/8/layout/lProcess1"/>
    <dgm:cxn modelId="{54E882A9-926F-4D55-8A43-A6300E6F4903}" type="presParOf" srcId="{AA2EB8C4-74B2-4A0C-8307-972F9137F81A}" destId="{5D6DC452-F790-4C28-8D17-EEB3E13BEF66}" srcOrd="1" destOrd="0" presId="urn:microsoft.com/office/officeart/2005/8/layout/lProcess1"/>
    <dgm:cxn modelId="{2FC41A90-8D2D-438C-B8FC-CCA393AE024C}" type="presParOf" srcId="{AA2EB8C4-74B2-4A0C-8307-972F9137F81A}" destId="{6F424959-6676-4D85-9B53-5723100C5EF5}" srcOrd="2" destOrd="0" presId="urn:microsoft.com/office/officeart/2005/8/layout/lProcess1"/>
    <dgm:cxn modelId="{761F17A5-F1E4-479E-BE6A-37A978630FB3}" type="presParOf" srcId="{AA2EB8C4-74B2-4A0C-8307-972F9137F81A}" destId="{5A38EC99-0F37-4956-AE24-9A921535B177}" srcOrd="3" destOrd="0" presId="urn:microsoft.com/office/officeart/2005/8/layout/lProcess1"/>
    <dgm:cxn modelId="{3D1DCE7F-A7DF-46BA-AAC3-403C3FA232C9}" type="presParOf" srcId="{AA2EB8C4-74B2-4A0C-8307-972F9137F81A}" destId="{3A36B80F-A076-4910-9CD0-870D89F16A1E}" srcOrd="4" destOrd="0" presId="urn:microsoft.com/office/officeart/2005/8/layout/lProcess1"/>
    <dgm:cxn modelId="{15797ECF-3C02-4D8A-AA5B-E3D33A57E566}" type="presParOf" srcId="{AA2EB8C4-74B2-4A0C-8307-972F9137F81A}" destId="{536C1DE7-3C05-4A51-9232-E8A34185891B}" srcOrd="5" destOrd="0" presId="urn:microsoft.com/office/officeart/2005/8/layout/lProcess1"/>
    <dgm:cxn modelId="{0D23F9C1-6B5B-49CE-BE77-F0D05D820DFA}" type="presParOf" srcId="{AA2EB8C4-74B2-4A0C-8307-972F9137F81A}" destId="{36CA574F-98DC-4C85-8056-6BB05F3FFAA6}" srcOrd="6" destOrd="0" presId="urn:microsoft.com/office/officeart/2005/8/layout/lProcess1"/>
    <dgm:cxn modelId="{2D61CE82-ED3F-40E0-AA75-93AE7B4F0DFC}" type="presParOf" srcId="{6BF4F548-C7C1-470D-8CCA-E593C7084133}" destId="{ED7CD019-F1AC-4CC2-8E1F-D87671DEDFD1}" srcOrd="1" destOrd="0" presId="urn:microsoft.com/office/officeart/2005/8/layout/lProcess1"/>
    <dgm:cxn modelId="{25C77D94-8F57-439B-AA8C-438FFABF9B3E}" type="presParOf" srcId="{6BF4F548-C7C1-470D-8CCA-E593C7084133}" destId="{CA0923AB-1248-456B-A254-7B516AA571D9}" srcOrd="2" destOrd="0" presId="urn:microsoft.com/office/officeart/2005/8/layout/lProcess1"/>
    <dgm:cxn modelId="{9B2E899A-8607-44EC-9628-061523F72151}" type="presParOf" srcId="{CA0923AB-1248-456B-A254-7B516AA571D9}" destId="{BE10ADC2-85DC-4F93-9BF5-C8935025BEAE}" srcOrd="0" destOrd="0" presId="urn:microsoft.com/office/officeart/2005/8/layout/lProcess1"/>
    <dgm:cxn modelId="{3C240212-280C-4BD8-9F0F-8AE87F7A3EBD}" type="presParOf" srcId="{CA0923AB-1248-456B-A254-7B516AA571D9}" destId="{387AE476-B19B-4EC0-A89E-BB108480A4FF}" srcOrd="1" destOrd="0" presId="urn:microsoft.com/office/officeart/2005/8/layout/lProcess1"/>
    <dgm:cxn modelId="{316D1DD9-CFFD-4863-BA81-A59712E76EFC}" type="presParOf" srcId="{CA0923AB-1248-456B-A254-7B516AA571D9}" destId="{62135CDF-D3A0-4401-BF0C-430D31468AB3}" srcOrd="2" destOrd="0" presId="urn:microsoft.com/office/officeart/2005/8/layout/lProcess1"/>
    <dgm:cxn modelId="{36E1616B-8779-411D-BC4E-C70D92A88E54}" type="presParOf" srcId="{CA0923AB-1248-456B-A254-7B516AA571D9}" destId="{98589EA3-5282-42B4-B4BB-A709B526D7A8}" srcOrd="3" destOrd="0" presId="urn:microsoft.com/office/officeart/2005/8/layout/lProcess1"/>
    <dgm:cxn modelId="{4622C98F-8E6F-42E6-95BE-6FF2B1B14DC2}" type="presParOf" srcId="{CA0923AB-1248-456B-A254-7B516AA571D9}" destId="{4F9E0365-FABA-4C19-8643-4B882626E993}" srcOrd="4" destOrd="0" presId="urn:microsoft.com/office/officeart/2005/8/layout/lProcess1"/>
    <dgm:cxn modelId="{B4B954FD-D95C-4B1E-B682-10CBA94E9D96}" type="presParOf" srcId="{CA0923AB-1248-456B-A254-7B516AA571D9}" destId="{E980FAE7-5E86-4ABA-AA26-54BB0E9B80AB}" srcOrd="5" destOrd="0" presId="urn:microsoft.com/office/officeart/2005/8/layout/lProcess1"/>
    <dgm:cxn modelId="{EC66126C-58CB-43C8-80EF-AE7AC69B2778}" type="presParOf" srcId="{CA0923AB-1248-456B-A254-7B516AA571D9}" destId="{9C8DA2F8-5099-45BC-B742-C57E513461B8}" srcOrd="6" destOrd="0" presId="urn:microsoft.com/office/officeart/2005/8/layout/l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E5899F-C093-4DF6-BE71-8DDE4C41B039}">
      <dsp:nvSpPr>
        <dsp:cNvPr id="0" name=""/>
        <dsp:cNvSpPr/>
      </dsp:nvSpPr>
      <dsp:spPr>
        <a:xfrm>
          <a:off x="6190129" y="616216"/>
          <a:ext cx="239468" cy="1255748"/>
        </a:xfrm>
        <a:custGeom>
          <a:avLst/>
          <a:gdLst/>
          <a:ahLst/>
          <a:cxnLst/>
          <a:rect l="0" t="0" r="0" b="0"/>
          <a:pathLst>
            <a:path>
              <a:moveTo>
                <a:pt x="0" y="0"/>
              </a:moveTo>
              <a:lnTo>
                <a:pt x="0" y="1255748"/>
              </a:lnTo>
              <a:lnTo>
                <a:pt x="239468" y="1255748"/>
              </a:lnTo>
            </a:path>
          </a:pathLst>
        </a:custGeom>
        <a:noFill/>
        <a:ln w="15875"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C9473CD-17B2-4F10-AD31-0B80A5ACE134}">
      <dsp:nvSpPr>
        <dsp:cNvPr id="0" name=""/>
        <dsp:cNvSpPr/>
      </dsp:nvSpPr>
      <dsp:spPr>
        <a:xfrm>
          <a:off x="6003875" y="616216"/>
          <a:ext cx="186253" cy="1466880"/>
        </a:xfrm>
        <a:custGeom>
          <a:avLst/>
          <a:gdLst/>
          <a:ahLst/>
          <a:cxnLst/>
          <a:rect l="0" t="0" r="0" b="0"/>
          <a:pathLst>
            <a:path>
              <a:moveTo>
                <a:pt x="186253" y="0"/>
              </a:moveTo>
              <a:lnTo>
                <a:pt x="186253" y="1466880"/>
              </a:lnTo>
              <a:lnTo>
                <a:pt x="0" y="1466880"/>
              </a:lnTo>
            </a:path>
          </a:pathLst>
        </a:custGeom>
        <a:noFill/>
        <a:ln w="15875"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78EF3A8-5B98-4D6B-BBED-D98BACACB82A}">
      <dsp:nvSpPr>
        <dsp:cNvPr id="0" name=""/>
        <dsp:cNvSpPr/>
      </dsp:nvSpPr>
      <dsp:spPr>
        <a:xfrm>
          <a:off x="6190129" y="616216"/>
          <a:ext cx="4041552" cy="2962567"/>
        </a:xfrm>
        <a:custGeom>
          <a:avLst/>
          <a:gdLst/>
          <a:ahLst/>
          <a:cxnLst/>
          <a:rect l="0" t="0" r="0" b="0"/>
          <a:pathLst>
            <a:path>
              <a:moveTo>
                <a:pt x="0" y="0"/>
              </a:moveTo>
              <a:lnTo>
                <a:pt x="0" y="2776313"/>
              </a:lnTo>
              <a:lnTo>
                <a:pt x="4041552" y="2776313"/>
              </a:lnTo>
              <a:lnTo>
                <a:pt x="4041552" y="2962567"/>
              </a:lnTo>
            </a:path>
          </a:pathLst>
        </a:custGeom>
        <a:noFill/>
        <a:ln w="15875"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F5A75AE-DFBC-49FF-80EA-ECE9A82A514C}">
      <dsp:nvSpPr>
        <dsp:cNvPr id="0" name=""/>
        <dsp:cNvSpPr/>
      </dsp:nvSpPr>
      <dsp:spPr>
        <a:xfrm>
          <a:off x="6101685" y="616216"/>
          <a:ext cx="91440" cy="2925538"/>
        </a:xfrm>
        <a:custGeom>
          <a:avLst/>
          <a:gdLst/>
          <a:ahLst/>
          <a:cxnLst/>
          <a:rect l="0" t="0" r="0" b="0"/>
          <a:pathLst>
            <a:path>
              <a:moveTo>
                <a:pt x="88443" y="0"/>
              </a:moveTo>
              <a:lnTo>
                <a:pt x="88443" y="2739284"/>
              </a:lnTo>
              <a:lnTo>
                <a:pt x="45720" y="2739284"/>
              </a:lnTo>
              <a:lnTo>
                <a:pt x="45720" y="2925538"/>
              </a:lnTo>
            </a:path>
          </a:pathLst>
        </a:custGeom>
        <a:noFill/>
        <a:ln w="15875"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7DDAB81-E2E2-46F5-9F6B-4BF4D6D7E4B9}">
      <dsp:nvSpPr>
        <dsp:cNvPr id="0" name=""/>
        <dsp:cNvSpPr/>
      </dsp:nvSpPr>
      <dsp:spPr>
        <a:xfrm>
          <a:off x="2204408" y="616216"/>
          <a:ext cx="3985720" cy="2952358"/>
        </a:xfrm>
        <a:custGeom>
          <a:avLst/>
          <a:gdLst/>
          <a:ahLst/>
          <a:cxnLst/>
          <a:rect l="0" t="0" r="0" b="0"/>
          <a:pathLst>
            <a:path>
              <a:moveTo>
                <a:pt x="3985720" y="0"/>
              </a:moveTo>
              <a:lnTo>
                <a:pt x="3985720" y="2766105"/>
              </a:lnTo>
              <a:lnTo>
                <a:pt x="0" y="2766105"/>
              </a:lnTo>
              <a:lnTo>
                <a:pt x="0" y="2952358"/>
              </a:lnTo>
            </a:path>
          </a:pathLst>
        </a:custGeom>
        <a:noFill/>
        <a:ln w="15875"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1297AA6-4154-4290-BD51-C0D3B827CB18}">
      <dsp:nvSpPr>
        <dsp:cNvPr id="0" name=""/>
        <dsp:cNvSpPr/>
      </dsp:nvSpPr>
      <dsp:spPr>
        <a:xfrm>
          <a:off x="4870770" y="52586"/>
          <a:ext cx="2638716" cy="563629"/>
        </a:xfrm>
        <a:prstGeom prst="rect">
          <a:avLst/>
        </a:prstGeom>
        <a:solidFill>
          <a:srgbClr val="C0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b="1" kern="1200" dirty="0">
              <a:solidFill>
                <a:srgbClr val="FFFF00"/>
              </a:solidFill>
              <a:latin typeface="Microsoft YaHei UI" panose="020B0503020204020204" pitchFamily="34" charset="-122"/>
              <a:ea typeface="Microsoft YaHei UI" panose="020B0503020204020204" pitchFamily="34" charset="-122"/>
            </a:rPr>
            <a:t>FOYDALANILADIGAN ASOSIY TUSHUNCHALAR</a:t>
          </a:r>
          <a:r>
            <a:rPr lang="ru-RU" sz="1400" b="1" kern="1200" dirty="0">
              <a:solidFill>
                <a:srgbClr val="FFFF00"/>
              </a:solidFill>
              <a:latin typeface="Microsoft YaHei UI" panose="020B0503020204020204" pitchFamily="34" charset="-122"/>
              <a:ea typeface="Microsoft YaHei UI" panose="020B0503020204020204" pitchFamily="34" charset="-122"/>
            </a:rPr>
            <a:t>:</a:t>
          </a:r>
        </a:p>
      </dsp:txBody>
      <dsp:txXfrm>
        <a:off x="4870770" y="52586"/>
        <a:ext cx="2638716" cy="563629"/>
      </dsp:txXfrm>
    </dsp:sp>
    <dsp:sp modelId="{098291B8-B6F1-442C-B07B-657C8ECDC177}">
      <dsp:nvSpPr>
        <dsp:cNvPr id="0" name=""/>
        <dsp:cNvSpPr/>
      </dsp:nvSpPr>
      <dsp:spPr>
        <a:xfrm>
          <a:off x="652729" y="3568575"/>
          <a:ext cx="3103357" cy="1082798"/>
        </a:xfrm>
        <a:prstGeom prst="rect">
          <a:avLst/>
        </a:prstGeom>
        <a:solidFill>
          <a:srgbClr val="8A1E57"/>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b="1" kern="1200" dirty="0" err="1">
              <a:solidFill>
                <a:srgbClr val="FFC000"/>
              </a:solidFill>
              <a:latin typeface="Microsoft YaHei UI" panose="020B0503020204020204" pitchFamily="34" charset="-122"/>
              <a:ea typeface="Microsoft YaHei UI" panose="020B0503020204020204" pitchFamily="34" charset="-122"/>
            </a:rPr>
            <a:t>Maqsadli</a:t>
          </a:r>
          <a:r>
            <a:rPr lang="en-US" sz="1100" b="1" kern="1200" dirty="0">
              <a:solidFill>
                <a:srgbClr val="FFC000"/>
              </a:solidFill>
              <a:latin typeface="Microsoft YaHei UI" panose="020B0503020204020204" pitchFamily="34" charset="-122"/>
              <a:ea typeface="Microsoft YaHei UI" panose="020B0503020204020204" pitchFamily="34" charset="-122"/>
            </a:rPr>
            <a:t> </a:t>
          </a:r>
          <a:r>
            <a:rPr lang="en-US" sz="1100" b="1" kern="1200" dirty="0" err="1">
              <a:solidFill>
                <a:srgbClr val="FFC000"/>
              </a:solidFill>
              <a:latin typeface="Microsoft YaHei UI" panose="020B0503020204020204" pitchFamily="34" charset="-122"/>
              <a:ea typeface="Microsoft YaHei UI" panose="020B0503020204020204" pitchFamily="34" charset="-122"/>
            </a:rPr>
            <a:t>ishlatish</a:t>
          </a:r>
          <a:r>
            <a:rPr lang="en-US" sz="1100" b="1" kern="1200" dirty="0">
              <a:solidFill>
                <a:srgbClr val="FFC000"/>
              </a:solidFill>
              <a:latin typeface="Microsoft YaHei UI" panose="020B0503020204020204" pitchFamily="34" charset="-122"/>
              <a:ea typeface="Microsoft YaHei UI" panose="020B0503020204020204" pitchFamily="34" charset="-122"/>
            </a:rPr>
            <a:t> </a:t>
          </a:r>
          <a:r>
            <a:rPr lang="en-US" sz="1100" b="1" kern="1200" dirty="0" err="1">
              <a:solidFill>
                <a:srgbClr val="FFC000"/>
              </a:solidFill>
              <a:latin typeface="Microsoft YaHei UI" panose="020B0503020204020204" pitchFamily="34" charset="-122"/>
              <a:ea typeface="Microsoft YaHei UI" panose="020B0503020204020204" pitchFamily="34" charset="-122"/>
            </a:rPr>
            <a:t>monitoringi</a:t>
          </a:r>
          <a:r>
            <a:rPr lang="en-US" sz="1100" kern="1200" dirty="0">
              <a:solidFill>
                <a:srgbClr val="FFC000"/>
              </a:solidFill>
              <a:latin typeface="Microsoft YaHei UI" panose="020B0503020204020204" pitchFamily="34" charset="-122"/>
              <a:ea typeface="Microsoft YaHei UI" panose="020B0503020204020204" pitchFamily="34" charset="-122"/>
            </a:rPr>
            <a:t> </a:t>
          </a:r>
          <a:r>
            <a:rPr lang="en-US" sz="1100" kern="1200" dirty="0">
              <a:latin typeface="Microsoft YaHei UI" panose="020B0503020204020204" pitchFamily="34" charset="-122"/>
              <a:ea typeface="Microsoft YaHei UI" panose="020B0503020204020204" pitchFamily="34" charset="-122"/>
            </a:rPr>
            <a:t>- </a:t>
          </a:r>
          <a:r>
            <a:rPr lang="en-US" sz="1100" kern="1200" dirty="0" err="1">
              <a:latin typeface="Microsoft YaHei UI" panose="020B0503020204020204" pitchFamily="34" charset="-122"/>
              <a:ea typeface="Microsoft YaHei UI" panose="020B0503020204020204" pitchFamily="34" charset="-122"/>
            </a:rPr>
            <a:t>kredit</a:t>
          </a:r>
          <a:r>
            <a:rPr lang="en-US" sz="1100" kern="1200" dirty="0">
              <a:latin typeface="Microsoft YaHei UI" panose="020B0503020204020204" pitchFamily="34" charset="-122"/>
              <a:ea typeface="Microsoft YaHei UI" panose="020B0503020204020204" pitchFamily="34" charset="-122"/>
            </a:rPr>
            <a:t> </a:t>
          </a:r>
          <a:r>
            <a:rPr lang="en-US" sz="1100" kern="1200" dirty="0" err="1">
              <a:latin typeface="Microsoft YaHei UI" panose="020B0503020204020204" pitchFamily="34" charset="-122"/>
              <a:ea typeface="Microsoft YaHei UI" panose="020B0503020204020204" pitchFamily="34" charset="-122"/>
            </a:rPr>
            <a:t>ajratilgandan</a:t>
          </a:r>
          <a:r>
            <a:rPr lang="en-US" sz="1100" kern="1200" dirty="0">
              <a:latin typeface="Microsoft YaHei UI" panose="020B0503020204020204" pitchFamily="34" charset="-122"/>
              <a:ea typeface="Microsoft YaHei UI" panose="020B0503020204020204" pitchFamily="34" charset="-122"/>
            </a:rPr>
            <a:t> </a:t>
          </a:r>
          <a:r>
            <a:rPr lang="en-US" sz="1100" kern="1200" dirty="0" err="1">
              <a:latin typeface="Microsoft YaHei UI" panose="020B0503020204020204" pitchFamily="34" charset="-122"/>
              <a:ea typeface="Microsoft YaHei UI" panose="020B0503020204020204" pitchFamily="34" charset="-122"/>
            </a:rPr>
            <a:t>so‘ng</a:t>
          </a:r>
          <a:r>
            <a:rPr lang="en-US" sz="1100" kern="1200" dirty="0">
              <a:latin typeface="Microsoft YaHei UI" panose="020B0503020204020204" pitchFamily="34" charset="-122"/>
              <a:ea typeface="Microsoft YaHei UI" panose="020B0503020204020204" pitchFamily="34" charset="-122"/>
            </a:rPr>
            <a:t>, </a:t>
          </a:r>
          <a:r>
            <a:rPr lang="en-US" sz="1100" kern="1200" dirty="0" err="1">
              <a:latin typeface="Microsoft YaHei UI" panose="020B0503020204020204" pitchFamily="34" charset="-122"/>
              <a:ea typeface="Microsoft YaHei UI" panose="020B0503020204020204" pitchFamily="34" charset="-122"/>
            </a:rPr>
            <a:t>hujjatlar</a:t>
          </a:r>
          <a:r>
            <a:rPr lang="en-US" sz="1100" kern="1200" dirty="0">
              <a:latin typeface="Microsoft YaHei UI" panose="020B0503020204020204" pitchFamily="34" charset="-122"/>
              <a:ea typeface="Microsoft YaHei UI" panose="020B0503020204020204" pitchFamily="34" charset="-122"/>
            </a:rPr>
            <a:t> </a:t>
          </a:r>
          <a:r>
            <a:rPr lang="en-US" sz="1100" kern="1200" dirty="0" err="1">
              <a:latin typeface="Microsoft YaHei UI" panose="020B0503020204020204" pitchFamily="34" charset="-122"/>
              <a:ea typeface="Microsoft YaHei UI" panose="020B0503020204020204" pitchFamily="34" charset="-122"/>
            </a:rPr>
            <a:t>asosida</a:t>
          </a:r>
          <a:r>
            <a:rPr lang="en-US" sz="1100" kern="1200" dirty="0">
              <a:latin typeface="Microsoft YaHei UI" panose="020B0503020204020204" pitchFamily="34" charset="-122"/>
              <a:ea typeface="Microsoft YaHei UI" panose="020B0503020204020204" pitchFamily="34" charset="-122"/>
            </a:rPr>
            <a:t> </a:t>
          </a:r>
          <a:r>
            <a:rPr lang="en-US" sz="1100" kern="1200" dirty="0" err="1">
              <a:latin typeface="Microsoft YaHei UI" panose="020B0503020204020204" pitchFamily="34" charset="-122"/>
              <a:ea typeface="Microsoft YaHei UI" panose="020B0503020204020204" pitchFamily="34" charset="-122"/>
            </a:rPr>
            <a:t>hamda</a:t>
          </a:r>
          <a:r>
            <a:rPr lang="en-US" sz="1100" kern="1200" dirty="0">
              <a:latin typeface="Microsoft YaHei UI" panose="020B0503020204020204" pitchFamily="34" charset="-122"/>
              <a:ea typeface="Microsoft YaHei UI" panose="020B0503020204020204" pitchFamily="34" charset="-122"/>
            </a:rPr>
            <a:t> </a:t>
          </a:r>
          <a:r>
            <a:rPr lang="en-US" sz="1100" kern="1200" dirty="0" err="1">
              <a:latin typeface="Microsoft YaHei UI" panose="020B0503020204020204" pitchFamily="34" charset="-122"/>
              <a:ea typeface="Microsoft YaHei UI" panose="020B0503020204020204" pitchFamily="34" charset="-122"/>
            </a:rPr>
            <a:t>loyiha</a:t>
          </a:r>
          <a:r>
            <a:rPr lang="en-US" sz="1100" kern="1200" dirty="0">
              <a:latin typeface="Microsoft YaHei UI" panose="020B0503020204020204" pitchFamily="34" charset="-122"/>
              <a:ea typeface="Microsoft YaHei UI" panose="020B0503020204020204" pitchFamily="34" charset="-122"/>
            </a:rPr>
            <a:t> </a:t>
          </a:r>
          <a:r>
            <a:rPr lang="en-US" sz="1100" kern="1200" dirty="0" err="1">
              <a:latin typeface="Microsoft YaHei UI" panose="020B0503020204020204" pitchFamily="34" charset="-122"/>
              <a:ea typeface="Microsoft YaHei UI" panose="020B0503020204020204" pitchFamily="34" charset="-122"/>
            </a:rPr>
            <a:t>amalga</a:t>
          </a:r>
          <a:r>
            <a:rPr lang="en-US" sz="1100" kern="1200" dirty="0">
              <a:latin typeface="Microsoft YaHei UI" panose="020B0503020204020204" pitchFamily="34" charset="-122"/>
              <a:ea typeface="Microsoft YaHei UI" panose="020B0503020204020204" pitchFamily="34" charset="-122"/>
            </a:rPr>
            <a:t> </a:t>
          </a:r>
          <a:r>
            <a:rPr lang="en-US" sz="1100" kern="1200" dirty="0" err="1">
              <a:latin typeface="Microsoft YaHei UI" panose="020B0503020204020204" pitchFamily="34" charset="-122"/>
              <a:ea typeface="Microsoft YaHei UI" panose="020B0503020204020204" pitchFamily="34" charset="-122"/>
            </a:rPr>
            <a:t>oshirilishi</a:t>
          </a:r>
          <a:r>
            <a:rPr lang="en-US" sz="1100" kern="1200" dirty="0">
              <a:latin typeface="Microsoft YaHei UI" panose="020B0503020204020204" pitchFamily="34" charset="-122"/>
              <a:ea typeface="Microsoft YaHei UI" panose="020B0503020204020204" pitchFamily="34" charset="-122"/>
            </a:rPr>
            <a:t> </a:t>
          </a:r>
          <a:r>
            <a:rPr lang="en-US" sz="1100" kern="1200" dirty="0" err="1">
              <a:latin typeface="Microsoft YaHei UI" panose="020B0503020204020204" pitchFamily="34" charset="-122"/>
              <a:ea typeface="Microsoft YaHei UI" panose="020B0503020204020204" pitchFamily="34" charset="-122"/>
            </a:rPr>
            <a:t>belgilangan</a:t>
          </a:r>
          <a:r>
            <a:rPr lang="en-US" sz="1100" kern="1200" dirty="0">
              <a:latin typeface="Microsoft YaHei UI" panose="020B0503020204020204" pitchFamily="34" charset="-122"/>
              <a:ea typeface="Microsoft YaHei UI" panose="020B0503020204020204" pitchFamily="34" charset="-122"/>
            </a:rPr>
            <a:t> </a:t>
          </a:r>
          <a:r>
            <a:rPr lang="en-US" sz="1100" kern="1200" dirty="0" err="1">
              <a:latin typeface="Microsoft YaHei UI" panose="020B0503020204020204" pitchFamily="34" charset="-122"/>
              <a:ea typeface="Microsoft YaHei UI" panose="020B0503020204020204" pitchFamily="34" charset="-122"/>
            </a:rPr>
            <a:t>manzilga</a:t>
          </a:r>
          <a:r>
            <a:rPr lang="en-US" sz="1100" kern="1200" dirty="0">
              <a:latin typeface="Microsoft YaHei UI" panose="020B0503020204020204" pitchFamily="34" charset="-122"/>
              <a:ea typeface="Microsoft YaHei UI" panose="020B0503020204020204" pitchFamily="34" charset="-122"/>
            </a:rPr>
            <a:t> </a:t>
          </a:r>
          <a:r>
            <a:rPr lang="en-US" sz="1100" kern="1200" dirty="0" err="1">
              <a:latin typeface="Microsoft YaHei UI" panose="020B0503020204020204" pitchFamily="34" charset="-122"/>
              <a:ea typeface="Microsoft YaHei UI" panose="020B0503020204020204" pitchFamily="34" charset="-122"/>
            </a:rPr>
            <a:t>chiqqan</a:t>
          </a:r>
          <a:r>
            <a:rPr lang="en-US" sz="1100" kern="1200" dirty="0">
              <a:latin typeface="Microsoft YaHei UI" panose="020B0503020204020204" pitchFamily="34" charset="-122"/>
              <a:ea typeface="Microsoft YaHei UI" panose="020B0503020204020204" pitchFamily="34" charset="-122"/>
            </a:rPr>
            <a:t> </a:t>
          </a:r>
          <a:r>
            <a:rPr lang="en-US" sz="1100" kern="1200" dirty="0" err="1">
              <a:latin typeface="Microsoft YaHei UI" panose="020B0503020204020204" pitchFamily="34" charset="-122"/>
              <a:ea typeface="Microsoft YaHei UI" panose="020B0503020204020204" pitchFamily="34" charset="-122"/>
            </a:rPr>
            <a:t>holda</a:t>
          </a:r>
          <a:r>
            <a:rPr lang="en-US" sz="1100" kern="1200" dirty="0">
              <a:latin typeface="Microsoft YaHei UI" panose="020B0503020204020204" pitchFamily="34" charset="-122"/>
              <a:ea typeface="Microsoft YaHei UI" panose="020B0503020204020204" pitchFamily="34" charset="-122"/>
            </a:rPr>
            <a:t> </a:t>
          </a:r>
          <a:r>
            <a:rPr lang="en-US" sz="1100" kern="1200" dirty="0" err="1">
              <a:latin typeface="Microsoft YaHei UI" panose="020B0503020204020204" pitchFamily="34" charset="-122"/>
              <a:ea typeface="Microsoft YaHei UI" panose="020B0503020204020204" pitchFamily="34" charset="-122"/>
            </a:rPr>
            <a:t>kreditning</a:t>
          </a:r>
          <a:r>
            <a:rPr lang="en-US" sz="1100" kern="1200" dirty="0">
              <a:latin typeface="Microsoft YaHei UI" panose="020B0503020204020204" pitchFamily="34" charset="-122"/>
              <a:ea typeface="Microsoft YaHei UI" panose="020B0503020204020204" pitchFamily="34" charset="-122"/>
            </a:rPr>
            <a:t> </a:t>
          </a:r>
          <a:r>
            <a:rPr lang="en-US" sz="1100" kern="1200" dirty="0" err="1">
              <a:latin typeface="Microsoft YaHei UI" panose="020B0503020204020204" pitchFamily="34" charset="-122"/>
              <a:ea typeface="Microsoft YaHei UI" panose="020B0503020204020204" pitchFamily="34" charset="-122"/>
            </a:rPr>
            <a:t>maqsadli</a:t>
          </a:r>
          <a:r>
            <a:rPr lang="en-US" sz="1100" kern="1200" dirty="0">
              <a:latin typeface="Microsoft YaHei UI" panose="020B0503020204020204" pitchFamily="34" charset="-122"/>
              <a:ea typeface="Microsoft YaHei UI" panose="020B0503020204020204" pitchFamily="34" charset="-122"/>
            </a:rPr>
            <a:t> </a:t>
          </a:r>
          <a:r>
            <a:rPr lang="en-US" sz="1100" kern="1200" dirty="0" err="1">
              <a:latin typeface="Microsoft YaHei UI" panose="020B0503020204020204" pitchFamily="34" charset="-122"/>
              <a:ea typeface="Microsoft YaHei UI" panose="020B0503020204020204" pitchFamily="34" charset="-122"/>
            </a:rPr>
            <a:t>ishlatilishini</a:t>
          </a:r>
          <a:r>
            <a:rPr lang="en-US" sz="1100" kern="1200" dirty="0">
              <a:latin typeface="Microsoft YaHei UI" panose="020B0503020204020204" pitchFamily="34" charset="-122"/>
              <a:ea typeface="Microsoft YaHei UI" panose="020B0503020204020204" pitchFamily="34" charset="-122"/>
            </a:rPr>
            <a:t> </a:t>
          </a:r>
          <a:r>
            <a:rPr lang="en-US" sz="1100" kern="1200" dirty="0" err="1">
              <a:latin typeface="Microsoft YaHei UI" panose="020B0503020204020204" pitchFamily="34" charset="-122"/>
              <a:ea typeface="Microsoft YaHei UI" panose="020B0503020204020204" pitchFamily="34" charset="-122"/>
            </a:rPr>
            <a:t>o‘rganishdir</a:t>
          </a:r>
          <a:r>
            <a:rPr lang="en-US" sz="1000" kern="1200" dirty="0">
              <a:latin typeface="Microsoft YaHei UI" panose="020B0503020204020204" pitchFamily="34" charset="-122"/>
              <a:ea typeface="Microsoft YaHei UI" panose="020B0503020204020204" pitchFamily="34" charset="-122"/>
            </a:rPr>
            <a:t>;</a:t>
          </a:r>
          <a:endParaRPr lang="ru-RU" sz="1000" kern="1200" dirty="0"/>
        </a:p>
      </dsp:txBody>
      <dsp:txXfrm>
        <a:off x="652729" y="3568575"/>
        <a:ext cx="3103357" cy="1082798"/>
      </dsp:txXfrm>
    </dsp:sp>
    <dsp:sp modelId="{3397E0CE-AB5E-4B68-BC8B-8AF0B56FA989}">
      <dsp:nvSpPr>
        <dsp:cNvPr id="0" name=""/>
        <dsp:cNvSpPr/>
      </dsp:nvSpPr>
      <dsp:spPr>
        <a:xfrm>
          <a:off x="4121889" y="3541754"/>
          <a:ext cx="4051033" cy="1256307"/>
        </a:xfrm>
        <a:prstGeom prst="rect">
          <a:avLst/>
        </a:prstGeom>
        <a:solidFill>
          <a:schemeClr val="bg1">
            <a:lumMod val="75000"/>
            <a:lumOff val="25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b="1" kern="1200" dirty="0" err="1">
              <a:solidFill>
                <a:srgbClr val="FFC000"/>
              </a:solidFill>
              <a:latin typeface="Microsoft YaHei UI" panose="020B0503020204020204" pitchFamily="34" charset="-122"/>
              <a:ea typeface="Microsoft YaHei UI" panose="020B0503020204020204" pitchFamily="34" charset="-122"/>
            </a:rPr>
            <a:t>Joriy</a:t>
          </a:r>
          <a:r>
            <a:rPr lang="en-US" sz="1100" b="1" kern="1200" dirty="0">
              <a:solidFill>
                <a:srgbClr val="FFC000"/>
              </a:solidFill>
              <a:latin typeface="Microsoft YaHei UI" panose="020B0503020204020204" pitchFamily="34" charset="-122"/>
              <a:ea typeface="Microsoft YaHei UI" panose="020B0503020204020204" pitchFamily="34" charset="-122"/>
            </a:rPr>
            <a:t> monitoring </a:t>
          </a:r>
          <a:r>
            <a:rPr lang="en-US" sz="1100" b="0" kern="1200" dirty="0">
              <a:latin typeface="Microsoft YaHei UI" panose="020B0503020204020204" pitchFamily="34" charset="-122"/>
              <a:ea typeface="Microsoft YaHei UI" panose="020B0503020204020204" pitchFamily="34" charset="-122"/>
            </a:rPr>
            <a:t>– har </a:t>
          </a:r>
          <a:r>
            <a:rPr lang="en-US" sz="1100" b="0" kern="1200" dirty="0" err="1">
              <a:latin typeface="Microsoft YaHei UI" panose="020B0503020204020204" pitchFamily="34" charset="-122"/>
              <a:ea typeface="Microsoft YaHei UI" panose="020B0503020204020204" pitchFamily="34" charset="-122"/>
            </a:rPr>
            <a:t>bir</a:t>
          </a:r>
          <a:r>
            <a:rPr lang="en-US" sz="1100" b="0" kern="1200" dirty="0">
              <a:latin typeface="Microsoft YaHei UI" panose="020B0503020204020204" pitchFamily="34" charset="-122"/>
              <a:ea typeface="Microsoft YaHei UI" panose="020B0503020204020204" pitchFamily="34" charset="-122"/>
            </a:rPr>
            <a:t> </a:t>
          </a:r>
          <a:r>
            <a:rPr lang="en-US" sz="1100" b="0" kern="1200" dirty="0" err="1">
              <a:latin typeface="Microsoft YaHei UI" panose="020B0503020204020204" pitchFamily="34" charset="-122"/>
              <a:ea typeface="Microsoft YaHei UI" panose="020B0503020204020204" pitchFamily="34" charset="-122"/>
            </a:rPr>
            <a:t>kredit</a:t>
          </a:r>
          <a:r>
            <a:rPr lang="en-US" sz="1100" b="0" kern="1200" dirty="0">
              <a:latin typeface="Microsoft YaHei UI" panose="020B0503020204020204" pitchFamily="34" charset="-122"/>
              <a:ea typeface="Microsoft YaHei UI" panose="020B0503020204020204" pitchFamily="34" charset="-122"/>
            </a:rPr>
            <a:t> </a:t>
          </a:r>
          <a:r>
            <a:rPr lang="en-US" sz="1100" b="0" kern="1200" dirty="0" err="1">
              <a:latin typeface="Microsoft YaHei UI" panose="020B0503020204020204" pitchFamily="34" charset="-122"/>
              <a:ea typeface="Microsoft YaHei UI" panose="020B0503020204020204" pitchFamily="34" charset="-122"/>
            </a:rPr>
            <a:t>bo‘yicha</a:t>
          </a:r>
          <a:r>
            <a:rPr lang="en-US" sz="1100" b="0" kern="1200" dirty="0">
              <a:latin typeface="Microsoft YaHei UI" panose="020B0503020204020204" pitchFamily="34" charset="-122"/>
              <a:ea typeface="Microsoft YaHei UI" panose="020B0503020204020204" pitchFamily="34" charset="-122"/>
            </a:rPr>
            <a:t> </a:t>
          </a:r>
          <a:r>
            <a:rPr lang="en-US" sz="1100" b="0" kern="1200" dirty="0" err="1">
              <a:latin typeface="Microsoft YaHei UI" panose="020B0503020204020204" pitchFamily="34" charset="-122"/>
              <a:ea typeface="Microsoft YaHei UI" panose="020B0503020204020204" pitchFamily="34" charset="-122"/>
            </a:rPr>
            <a:t>qarz</a:t>
          </a:r>
          <a:r>
            <a:rPr lang="en-US" sz="1100" b="0" kern="1200" dirty="0">
              <a:latin typeface="Microsoft YaHei UI" panose="020B0503020204020204" pitchFamily="34" charset="-122"/>
              <a:ea typeface="Microsoft YaHei UI" panose="020B0503020204020204" pitchFamily="34" charset="-122"/>
            </a:rPr>
            <a:t> </a:t>
          </a:r>
          <a:r>
            <a:rPr lang="en-US" sz="1100" b="0" kern="1200" dirty="0" err="1">
              <a:latin typeface="Microsoft YaHei UI" panose="020B0503020204020204" pitchFamily="34" charset="-122"/>
              <a:ea typeface="Microsoft YaHei UI" panose="020B0503020204020204" pitchFamily="34" charset="-122"/>
            </a:rPr>
            <a:t>oluvchi</a:t>
          </a:r>
          <a:r>
            <a:rPr lang="en-US" sz="1100" b="0" kern="1200" dirty="0">
              <a:latin typeface="Microsoft YaHei UI" panose="020B0503020204020204" pitchFamily="34" charset="-122"/>
              <a:ea typeface="Microsoft YaHei UI" panose="020B0503020204020204" pitchFamily="34" charset="-122"/>
            </a:rPr>
            <a:t> </a:t>
          </a:r>
          <a:r>
            <a:rPr lang="en-US" sz="1100" b="0" kern="1200" dirty="0" err="1">
              <a:latin typeface="Microsoft YaHei UI" panose="020B0503020204020204" pitchFamily="34" charset="-122"/>
              <a:ea typeface="Microsoft YaHei UI" panose="020B0503020204020204" pitchFamily="34" charset="-122"/>
            </a:rPr>
            <a:t>va</a:t>
          </a:r>
          <a:r>
            <a:rPr lang="en-US" sz="1100" b="0" kern="1200" dirty="0">
              <a:latin typeface="Microsoft YaHei UI" panose="020B0503020204020204" pitchFamily="34" charset="-122"/>
              <a:ea typeface="Microsoft YaHei UI" panose="020B0503020204020204" pitchFamily="34" charset="-122"/>
            </a:rPr>
            <a:t> </a:t>
          </a:r>
          <a:r>
            <a:rPr lang="en-US" sz="1100" b="0" kern="1200" dirty="0" err="1">
              <a:latin typeface="Microsoft YaHei UI" panose="020B0503020204020204" pitchFamily="34" charset="-122"/>
              <a:ea typeface="Microsoft YaHei UI" panose="020B0503020204020204" pitchFamily="34" charset="-122"/>
            </a:rPr>
            <a:t>kafilning</a:t>
          </a:r>
          <a:r>
            <a:rPr lang="en-US" sz="1100" b="0" kern="1200" dirty="0">
              <a:latin typeface="Microsoft YaHei UI" panose="020B0503020204020204" pitchFamily="34" charset="-122"/>
              <a:ea typeface="Microsoft YaHei UI" panose="020B0503020204020204" pitchFamily="34" charset="-122"/>
            </a:rPr>
            <a:t> </a:t>
          </a:r>
          <a:r>
            <a:rPr lang="en-US" sz="1100" b="0" kern="1200" dirty="0" err="1">
              <a:latin typeface="Microsoft YaHei UI" panose="020B0503020204020204" pitchFamily="34" charset="-122"/>
              <a:ea typeface="Microsoft YaHei UI" panose="020B0503020204020204" pitchFamily="34" charset="-122"/>
            </a:rPr>
            <a:t>moliyaviy</a:t>
          </a:r>
          <a:r>
            <a:rPr lang="en-US" sz="1100" b="0" kern="1200" dirty="0">
              <a:latin typeface="Microsoft YaHei UI" panose="020B0503020204020204" pitchFamily="34" charset="-122"/>
              <a:ea typeface="Microsoft YaHei UI" panose="020B0503020204020204" pitchFamily="34" charset="-122"/>
            </a:rPr>
            <a:t> </a:t>
          </a:r>
          <a:r>
            <a:rPr lang="en-US" sz="1100" b="0" kern="1200" dirty="0" err="1">
              <a:latin typeface="Microsoft YaHei UI" panose="020B0503020204020204" pitchFamily="34" charset="-122"/>
              <a:ea typeface="Microsoft YaHei UI" panose="020B0503020204020204" pitchFamily="34" charset="-122"/>
            </a:rPr>
            <a:t>holatini</a:t>
          </a:r>
          <a:r>
            <a:rPr lang="en-US" sz="1100" b="0" kern="1200" dirty="0">
              <a:latin typeface="Microsoft YaHei UI" panose="020B0503020204020204" pitchFamily="34" charset="-122"/>
              <a:ea typeface="Microsoft YaHei UI" panose="020B0503020204020204" pitchFamily="34" charset="-122"/>
            </a:rPr>
            <a:t>, </a:t>
          </a:r>
          <a:r>
            <a:rPr lang="en-US" sz="1100" b="0" kern="1200" dirty="0" err="1">
              <a:latin typeface="Microsoft YaHei UI" panose="020B0503020204020204" pitchFamily="34" charset="-122"/>
              <a:ea typeface="Microsoft YaHei UI" panose="020B0503020204020204" pitchFamily="34" charset="-122"/>
            </a:rPr>
            <a:t>garovga</a:t>
          </a:r>
          <a:r>
            <a:rPr lang="en-US" sz="1100" b="0" kern="1200" dirty="0">
              <a:latin typeface="Microsoft YaHei UI" panose="020B0503020204020204" pitchFamily="34" charset="-122"/>
              <a:ea typeface="Microsoft YaHei UI" panose="020B0503020204020204" pitchFamily="34" charset="-122"/>
            </a:rPr>
            <a:t> </a:t>
          </a:r>
          <a:r>
            <a:rPr lang="en-US" sz="1100" b="0" kern="1200" dirty="0" err="1">
              <a:latin typeface="Microsoft YaHei UI" panose="020B0503020204020204" pitchFamily="34" charset="-122"/>
              <a:ea typeface="Microsoft YaHei UI" panose="020B0503020204020204" pitchFamily="34" charset="-122"/>
            </a:rPr>
            <a:t>qo‘yilgan</a:t>
          </a:r>
          <a:r>
            <a:rPr lang="en-US" sz="1100" b="0" kern="1200" dirty="0">
              <a:latin typeface="Microsoft YaHei UI" panose="020B0503020204020204" pitchFamily="34" charset="-122"/>
              <a:ea typeface="Microsoft YaHei UI" panose="020B0503020204020204" pitchFamily="34" charset="-122"/>
            </a:rPr>
            <a:t> </a:t>
          </a:r>
          <a:r>
            <a:rPr lang="en-US" sz="1100" b="0" kern="1200" dirty="0" err="1">
              <a:latin typeface="Microsoft YaHei UI" panose="020B0503020204020204" pitchFamily="34" charset="-122"/>
              <a:ea typeface="Microsoft YaHei UI" panose="020B0503020204020204" pitchFamily="34" charset="-122"/>
            </a:rPr>
            <a:t>mulkning</a:t>
          </a:r>
          <a:r>
            <a:rPr lang="en-US" sz="1100" b="0" kern="1200" dirty="0">
              <a:latin typeface="Microsoft YaHei UI" panose="020B0503020204020204" pitchFamily="34" charset="-122"/>
              <a:ea typeface="Microsoft YaHei UI" panose="020B0503020204020204" pitchFamily="34" charset="-122"/>
            </a:rPr>
            <a:t> </a:t>
          </a:r>
          <a:r>
            <a:rPr lang="en-US" sz="1100" b="0" kern="1200" dirty="0" err="1">
              <a:latin typeface="Microsoft YaHei UI" panose="020B0503020204020204" pitchFamily="34" charset="-122"/>
              <a:ea typeface="Microsoft YaHei UI" panose="020B0503020204020204" pitchFamily="34" charset="-122"/>
            </a:rPr>
            <a:t>holati</a:t>
          </a:r>
          <a:r>
            <a:rPr lang="en-US" sz="1100" b="0" kern="1200" dirty="0">
              <a:latin typeface="Microsoft YaHei UI" panose="020B0503020204020204" pitchFamily="34" charset="-122"/>
              <a:ea typeface="Microsoft YaHei UI" panose="020B0503020204020204" pitchFamily="34" charset="-122"/>
            </a:rPr>
            <a:t> </a:t>
          </a:r>
          <a:r>
            <a:rPr lang="en-US" sz="1100" b="0" kern="1200" dirty="0" err="1">
              <a:latin typeface="Microsoft YaHei UI" panose="020B0503020204020204" pitchFamily="34" charset="-122"/>
              <a:ea typeface="Microsoft YaHei UI" panose="020B0503020204020204" pitchFamily="34" charset="-122"/>
            </a:rPr>
            <a:t>va</a:t>
          </a:r>
          <a:r>
            <a:rPr lang="en-US" sz="1100" b="0" kern="1200" dirty="0">
              <a:latin typeface="Microsoft YaHei UI" panose="020B0503020204020204" pitchFamily="34" charset="-122"/>
              <a:ea typeface="Microsoft YaHei UI" panose="020B0503020204020204" pitchFamily="34" charset="-122"/>
            </a:rPr>
            <a:t> </a:t>
          </a:r>
          <a:r>
            <a:rPr lang="en-US" sz="1100" b="0" kern="1200" dirty="0" err="1">
              <a:latin typeface="Microsoft YaHei UI" panose="020B0503020204020204" pitchFamily="34" charset="-122"/>
              <a:ea typeface="Microsoft YaHei UI" panose="020B0503020204020204" pitchFamily="34" charset="-122"/>
            </a:rPr>
            <a:t>saqlanishi</a:t>
          </a:r>
          <a:r>
            <a:rPr lang="en-US" sz="1100" b="0" kern="1200" dirty="0">
              <a:latin typeface="Microsoft YaHei UI" panose="020B0503020204020204" pitchFamily="34" charset="-122"/>
              <a:ea typeface="Microsoft YaHei UI" panose="020B0503020204020204" pitchFamily="34" charset="-122"/>
            </a:rPr>
            <a:t>, </a:t>
          </a:r>
          <a:r>
            <a:rPr lang="en-US" sz="1100" b="0" kern="1200" dirty="0" err="1">
              <a:latin typeface="Microsoft YaHei UI" panose="020B0503020204020204" pitchFamily="34" charset="-122"/>
              <a:ea typeface="Microsoft YaHei UI" panose="020B0503020204020204" pitchFamily="34" charset="-122"/>
            </a:rPr>
            <a:t>biznes</a:t>
          </a:r>
          <a:r>
            <a:rPr lang="en-US" sz="1100" b="0" kern="1200" dirty="0">
              <a:latin typeface="Microsoft YaHei UI" panose="020B0503020204020204" pitchFamily="34" charset="-122"/>
              <a:ea typeface="Microsoft YaHei UI" panose="020B0503020204020204" pitchFamily="34" charset="-122"/>
            </a:rPr>
            <a:t> </a:t>
          </a:r>
          <a:r>
            <a:rPr lang="en-US" sz="1100" b="0" kern="1200" dirty="0" err="1">
              <a:latin typeface="Microsoft YaHei UI" panose="020B0503020204020204" pitchFamily="34" charset="-122"/>
              <a:ea typeface="Microsoft YaHei UI" panose="020B0503020204020204" pitchFamily="34" charset="-122"/>
            </a:rPr>
            <a:t>reja</a:t>
          </a:r>
          <a:r>
            <a:rPr lang="en-US" sz="1100" b="0" kern="1200" dirty="0">
              <a:latin typeface="Microsoft YaHei UI" panose="020B0503020204020204" pitchFamily="34" charset="-122"/>
              <a:ea typeface="Microsoft YaHei UI" panose="020B0503020204020204" pitchFamily="34" charset="-122"/>
            </a:rPr>
            <a:t> </a:t>
          </a:r>
          <a:r>
            <a:rPr lang="en-US" sz="1100" b="0" kern="1200" dirty="0" err="1">
              <a:latin typeface="Microsoft YaHei UI" panose="020B0503020204020204" pitchFamily="34" charset="-122"/>
              <a:ea typeface="Microsoft YaHei UI" panose="020B0503020204020204" pitchFamily="34" charset="-122"/>
            </a:rPr>
            <a:t>ko‘rsatkichlari</a:t>
          </a:r>
          <a:r>
            <a:rPr lang="en-US" sz="1100" b="0" kern="1200" dirty="0">
              <a:latin typeface="Microsoft YaHei UI" panose="020B0503020204020204" pitchFamily="34" charset="-122"/>
              <a:ea typeface="Microsoft YaHei UI" panose="020B0503020204020204" pitchFamily="34" charset="-122"/>
            </a:rPr>
            <a:t> </a:t>
          </a:r>
          <a:r>
            <a:rPr lang="en-US" sz="1100" b="0" kern="1200" dirty="0" err="1">
              <a:latin typeface="Microsoft YaHei UI" panose="020B0503020204020204" pitchFamily="34" charset="-122"/>
              <a:ea typeface="Microsoft YaHei UI" panose="020B0503020204020204" pitchFamily="34" charset="-122"/>
            </a:rPr>
            <a:t>bajarilishini</a:t>
          </a:r>
          <a:r>
            <a:rPr lang="en-US" sz="1100" b="0" kern="1200" dirty="0">
              <a:latin typeface="Microsoft YaHei UI" panose="020B0503020204020204" pitchFamily="34" charset="-122"/>
              <a:ea typeface="Microsoft YaHei UI" panose="020B0503020204020204" pitchFamily="34" charset="-122"/>
            </a:rPr>
            <a:t>, </a:t>
          </a:r>
          <a:r>
            <a:rPr lang="en-US" sz="1100" b="0" kern="1200" dirty="0" err="1">
              <a:latin typeface="Microsoft YaHei UI" panose="020B0503020204020204" pitchFamily="34" charset="-122"/>
              <a:ea typeface="Microsoft YaHei UI" panose="020B0503020204020204" pitchFamily="34" charset="-122"/>
            </a:rPr>
            <a:t>kredit</a:t>
          </a:r>
          <a:r>
            <a:rPr lang="en-US" sz="1100" b="0" kern="1200" dirty="0">
              <a:latin typeface="Microsoft YaHei UI" panose="020B0503020204020204" pitchFamily="34" charset="-122"/>
              <a:ea typeface="Microsoft YaHei UI" panose="020B0503020204020204" pitchFamily="34" charset="-122"/>
            </a:rPr>
            <a:t> </a:t>
          </a:r>
          <a:r>
            <a:rPr lang="en-US" sz="1100" b="0" kern="1200" dirty="0" err="1">
              <a:latin typeface="Microsoft YaHei UI" panose="020B0503020204020204" pitchFamily="34" charset="-122"/>
              <a:ea typeface="Microsoft YaHei UI" panose="020B0503020204020204" pitchFamily="34" charset="-122"/>
            </a:rPr>
            <a:t>shartnomasi</a:t>
          </a:r>
          <a:r>
            <a:rPr lang="en-US" sz="1100" b="0" kern="1200" dirty="0">
              <a:latin typeface="Microsoft YaHei UI" panose="020B0503020204020204" pitchFamily="34" charset="-122"/>
              <a:ea typeface="Microsoft YaHei UI" panose="020B0503020204020204" pitchFamily="34" charset="-122"/>
            </a:rPr>
            <a:t> </a:t>
          </a:r>
          <a:r>
            <a:rPr lang="en-US" sz="1100" b="0" kern="1200" dirty="0" err="1">
              <a:latin typeface="Microsoft YaHei UI" panose="020B0503020204020204" pitchFamily="34" charset="-122"/>
              <a:ea typeface="Microsoft YaHei UI" panose="020B0503020204020204" pitchFamily="34" charset="-122"/>
            </a:rPr>
            <a:t>bo‘yicha</a:t>
          </a:r>
          <a:r>
            <a:rPr lang="en-US" sz="1100" b="0" kern="1200" dirty="0">
              <a:latin typeface="Microsoft YaHei UI" panose="020B0503020204020204" pitchFamily="34" charset="-122"/>
              <a:ea typeface="Microsoft YaHei UI" panose="020B0503020204020204" pitchFamily="34" charset="-122"/>
            </a:rPr>
            <a:t> </a:t>
          </a:r>
          <a:r>
            <a:rPr lang="en-US" sz="1100" b="0" kern="1200" dirty="0" err="1">
              <a:latin typeface="Microsoft YaHei UI" panose="020B0503020204020204" pitchFamily="34" charset="-122"/>
              <a:ea typeface="Microsoft YaHei UI" panose="020B0503020204020204" pitchFamily="34" charset="-122"/>
            </a:rPr>
            <a:t>berilgan</a:t>
          </a:r>
          <a:r>
            <a:rPr lang="en-US" sz="1100" b="0" kern="1200" dirty="0">
              <a:latin typeface="Microsoft YaHei UI" panose="020B0503020204020204" pitchFamily="34" charset="-122"/>
              <a:ea typeface="Microsoft YaHei UI" panose="020B0503020204020204" pitchFamily="34" charset="-122"/>
            </a:rPr>
            <a:t> </a:t>
          </a:r>
          <a:r>
            <a:rPr lang="en-US" sz="1100" b="0" kern="1200" dirty="0" err="1">
              <a:latin typeface="Microsoft YaHei UI" panose="020B0503020204020204" pitchFamily="34" charset="-122"/>
              <a:ea typeface="Microsoft YaHei UI" panose="020B0503020204020204" pitchFamily="34" charset="-122"/>
            </a:rPr>
            <a:t>kreditning</a:t>
          </a:r>
          <a:r>
            <a:rPr lang="en-US" sz="1100" b="0" kern="1200" dirty="0">
              <a:latin typeface="Microsoft YaHei UI" panose="020B0503020204020204" pitchFamily="34" charset="-122"/>
              <a:ea typeface="Microsoft YaHei UI" panose="020B0503020204020204" pitchFamily="34" charset="-122"/>
            </a:rPr>
            <a:t> </a:t>
          </a:r>
          <a:r>
            <a:rPr lang="en-US" sz="1100" b="0" kern="1200" dirty="0" err="1">
              <a:latin typeface="Microsoft YaHei UI" panose="020B0503020204020204" pitchFamily="34" charset="-122"/>
              <a:ea typeface="Microsoft YaHei UI" panose="020B0503020204020204" pitchFamily="34" charset="-122"/>
            </a:rPr>
            <a:t>to‘liq</a:t>
          </a:r>
          <a:r>
            <a:rPr lang="en-US" sz="1100" b="0" kern="1200" dirty="0">
              <a:latin typeface="Microsoft YaHei UI" panose="020B0503020204020204" pitchFamily="34" charset="-122"/>
              <a:ea typeface="Microsoft YaHei UI" panose="020B0503020204020204" pitchFamily="34" charset="-122"/>
            </a:rPr>
            <a:t> </a:t>
          </a:r>
          <a:r>
            <a:rPr lang="en-US" sz="1100" b="0" kern="1200" dirty="0" err="1">
              <a:latin typeface="Microsoft YaHei UI" panose="020B0503020204020204" pitchFamily="34" charset="-122"/>
              <a:ea typeface="Microsoft YaHei UI" panose="020B0503020204020204" pitchFamily="34" charset="-122"/>
            </a:rPr>
            <a:t>qaytarilishini</a:t>
          </a:r>
          <a:r>
            <a:rPr lang="en-US" sz="1100" b="0" kern="1200" dirty="0">
              <a:latin typeface="Microsoft YaHei UI" panose="020B0503020204020204" pitchFamily="34" charset="-122"/>
              <a:ea typeface="Microsoft YaHei UI" panose="020B0503020204020204" pitchFamily="34" charset="-122"/>
            </a:rPr>
            <a:t> </a:t>
          </a:r>
          <a:r>
            <a:rPr lang="en-US" sz="1100" b="0" kern="1200" dirty="0" err="1">
              <a:latin typeface="Microsoft YaHei UI" panose="020B0503020204020204" pitchFamily="34" charset="-122"/>
              <a:ea typeface="Microsoft YaHei UI" panose="020B0503020204020204" pitchFamily="34" charset="-122"/>
            </a:rPr>
            <a:t>va</a:t>
          </a:r>
          <a:r>
            <a:rPr lang="en-US" sz="1100" b="0" kern="1200" dirty="0">
              <a:latin typeface="Microsoft YaHei UI" panose="020B0503020204020204" pitchFamily="34" charset="-122"/>
              <a:ea typeface="Microsoft YaHei UI" panose="020B0503020204020204" pitchFamily="34" charset="-122"/>
            </a:rPr>
            <a:t> </a:t>
          </a:r>
          <a:r>
            <a:rPr lang="en-US" sz="1100" b="0" kern="1200" dirty="0" err="1">
              <a:latin typeface="Microsoft YaHei UI" panose="020B0503020204020204" pitchFamily="34" charset="-122"/>
              <a:ea typeface="Microsoft YaHei UI" panose="020B0503020204020204" pitchFamily="34" charset="-122"/>
            </a:rPr>
            <a:t>foizlarning</a:t>
          </a:r>
          <a:r>
            <a:rPr lang="en-US" sz="1100" b="0" kern="1200" dirty="0">
              <a:latin typeface="Microsoft YaHei UI" panose="020B0503020204020204" pitchFamily="34" charset="-122"/>
              <a:ea typeface="Microsoft YaHei UI" panose="020B0503020204020204" pitchFamily="34" charset="-122"/>
            </a:rPr>
            <a:t> </a:t>
          </a:r>
          <a:r>
            <a:rPr lang="en-US" sz="1100" b="0" kern="1200" dirty="0" err="1">
              <a:latin typeface="Microsoft YaHei UI" panose="020B0503020204020204" pitchFamily="34" charset="-122"/>
              <a:ea typeface="Microsoft YaHei UI" panose="020B0503020204020204" pitchFamily="34" charset="-122"/>
            </a:rPr>
            <a:t>o‘z</a:t>
          </a:r>
          <a:r>
            <a:rPr lang="en-US" sz="1100" b="0" kern="1200" dirty="0">
              <a:latin typeface="Microsoft YaHei UI" panose="020B0503020204020204" pitchFamily="34" charset="-122"/>
              <a:ea typeface="Microsoft YaHei UI" panose="020B0503020204020204" pitchFamily="34" charset="-122"/>
            </a:rPr>
            <a:t> </a:t>
          </a:r>
          <a:r>
            <a:rPr lang="en-US" sz="1100" b="0" kern="1200" dirty="0" err="1">
              <a:latin typeface="Microsoft YaHei UI" panose="020B0503020204020204" pitchFamily="34" charset="-122"/>
              <a:ea typeface="Microsoft YaHei UI" panose="020B0503020204020204" pitchFamily="34" charset="-122"/>
            </a:rPr>
            <a:t>vaqtida</a:t>
          </a:r>
          <a:r>
            <a:rPr lang="en-US" sz="1100" b="0" kern="1200" dirty="0">
              <a:latin typeface="Microsoft YaHei UI" panose="020B0503020204020204" pitchFamily="34" charset="-122"/>
              <a:ea typeface="Microsoft YaHei UI" panose="020B0503020204020204" pitchFamily="34" charset="-122"/>
            </a:rPr>
            <a:t> </a:t>
          </a:r>
          <a:r>
            <a:rPr lang="en-US" sz="1100" b="0" kern="1200" dirty="0" err="1">
              <a:latin typeface="Microsoft YaHei UI" panose="020B0503020204020204" pitchFamily="34" charset="-122"/>
              <a:ea typeface="Microsoft YaHei UI" panose="020B0503020204020204" pitchFamily="34" charset="-122"/>
            </a:rPr>
            <a:t>to‘lanishini</a:t>
          </a:r>
          <a:r>
            <a:rPr lang="en-US" sz="1100" b="0" kern="1200" dirty="0">
              <a:latin typeface="Microsoft YaHei UI" panose="020B0503020204020204" pitchFamily="34" charset="-122"/>
              <a:ea typeface="Microsoft YaHei UI" panose="020B0503020204020204" pitchFamily="34" charset="-122"/>
            </a:rPr>
            <a:t> </a:t>
          </a:r>
          <a:r>
            <a:rPr lang="en-US" sz="1100" b="0" kern="1200" dirty="0" err="1">
              <a:latin typeface="Microsoft YaHei UI" panose="020B0503020204020204" pitchFamily="34" charset="-122"/>
              <a:ea typeface="Microsoft YaHei UI" panose="020B0503020204020204" pitchFamily="34" charset="-122"/>
            </a:rPr>
            <a:t>o‘rganishdir</a:t>
          </a:r>
          <a:r>
            <a:rPr lang="en-US" sz="1100" b="0" kern="1200" dirty="0">
              <a:latin typeface="Microsoft YaHei UI" panose="020B0503020204020204" pitchFamily="34" charset="-122"/>
              <a:ea typeface="Microsoft YaHei UI" panose="020B0503020204020204" pitchFamily="34" charset="-122"/>
            </a:rPr>
            <a:t>;</a:t>
          </a:r>
          <a:endParaRPr lang="ru-RU" sz="1100" b="0" kern="1200" dirty="0">
            <a:latin typeface="Microsoft YaHei UI" panose="020B0503020204020204" pitchFamily="34" charset="-122"/>
            <a:ea typeface="Microsoft YaHei UI" panose="020B0503020204020204" pitchFamily="34" charset="-122"/>
          </a:endParaRPr>
        </a:p>
      </dsp:txBody>
      <dsp:txXfrm>
        <a:off x="4121889" y="3541754"/>
        <a:ext cx="4051033" cy="1256307"/>
      </dsp:txXfrm>
    </dsp:sp>
    <dsp:sp modelId="{8B3CBE38-F131-4681-B19C-618BC7924191}">
      <dsp:nvSpPr>
        <dsp:cNvPr id="0" name=""/>
        <dsp:cNvSpPr/>
      </dsp:nvSpPr>
      <dsp:spPr>
        <a:xfrm>
          <a:off x="8643984" y="3578783"/>
          <a:ext cx="3175393" cy="1118435"/>
        </a:xfrm>
        <a:prstGeom prst="rect">
          <a:avLst/>
        </a:prstGeom>
        <a:solidFill>
          <a:srgbClr val="536EBB"/>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b="1" kern="1200" dirty="0" err="1">
              <a:solidFill>
                <a:srgbClr val="FFC000"/>
              </a:solidFill>
              <a:latin typeface="Microsoft YaHei UI" panose="020B0503020204020204" pitchFamily="34" charset="-122"/>
              <a:ea typeface="Microsoft YaHei UI" panose="020B0503020204020204" pitchFamily="34" charset="-122"/>
            </a:rPr>
            <a:t>Potensial</a:t>
          </a:r>
          <a:r>
            <a:rPr lang="en-US" sz="1100" b="1" kern="1200" dirty="0">
              <a:solidFill>
                <a:srgbClr val="FFC000"/>
              </a:solidFill>
              <a:latin typeface="Microsoft YaHei UI" panose="020B0503020204020204" pitchFamily="34" charset="-122"/>
              <a:ea typeface="Microsoft YaHei UI" panose="020B0503020204020204" pitchFamily="34" charset="-122"/>
            </a:rPr>
            <a:t> </a:t>
          </a:r>
          <a:r>
            <a:rPr lang="en-US" sz="1100" b="1" kern="1200" dirty="0" err="1">
              <a:solidFill>
                <a:srgbClr val="FFC000"/>
              </a:solidFill>
              <a:latin typeface="Microsoft YaHei UI" panose="020B0503020204020204" pitchFamily="34" charset="-122"/>
              <a:ea typeface="Microsoft YaHei UI" panose="020B0503020204020204" pitchFamily="34" charset="-122"/>
            </a:rPr>
            <a:t>muammoli</a:t>
          </a:r>
          <a:r>
            <a:rPr lang="en-US" sz="1100" b="1" kern="1200" dirty="0">
              <a:solidFill>
                <a:srgbClr val="FFC000"/>
              </a:solidFill>
              <a:latin typeface="Microsoft YaHei UI" panose="020B0503020204020204" pitchFamily="34" charset="-122"/>
              <a:ea typeface="Microsoft YaHei UI" panose="020B0503020204020204" pitchFamily="34" charset="-122"/>
            </a:rPr>
            <a:t> </a:t>
          </a:r>
          <a:r>
            <a:rPr lang="en-US" sz="1100" b="1" kern="1200" dirty="0" err="1">
              <a:solidFill>
                <a:srgbClr val="FFC000"/>
              </a:solidFill>
              <a:latin typeface="Microsoft YaHei UI" panose="020B0503020204020204" pitchFamily="34" charset="-122"/>
              <a:ea typeface="Microsoft YaHei UI" panose="020B0503020204020204" pitchFamily="34" charset="-122"/>
            </a:rPr>
            <a:t>kreditlar</a:t>
          </a:r>
          <a:r>
            <a:rPr lang="en-US" sz="1100" b="1" kern="1200" dirty="0">
              <a:latin typeface="Microsoft YaHei UI" panose="020B0503020204020204" pitchFamily="34" charset="-122"/>
              <a:ea typeface="Microsoft YaHei UI" panose="020B0503020204020204" pitchFamily="34" charset="-122"/>
            </a:rPr>
            <a:t> </a:t>
          </a:r>
          <a:r>
            <a:rPr lang="en-US" sz="1100" kern="1200" dirty="0">
              <a:latin typeface="Microsoft YaHei UI" panose="020B0503020204020204" pitchFamily="34" charset="-122"/>
              <a:ea typeface="Microsoft YaHei UI" panose="020B0503020204020204" pitchFamily="34" charset="-122"/>
            </a:rPr>
            <a:t>– </a:t>
          </a:r>
          <a:r>
            <a:rPr lang="en-US" sz="1100" kern="1200" dirty="0" err="1">
              <a:latin typeface="Microsoft YaHei UI" panose="020B0503020204020204" pitchFamily="34" charset="-122"/>
              <a:ea typeface="Microsoft YaHei UI" panose="020B0503020204020204" pitchFamily="34" charset="-122"/>
            </a:rPr>
            <a:t>kredit</a:t>
          </a:r>
          <a:r>
            <a:rPr lang="en-US" sz="1100" kern="1200" dirty="0">
              <a:latin typeface="Microsoft YaHei UI" panose="020B0503020204020204" pitchFamily="34" charset="-122"/>
              <a:ea typeface="Microsoft YaHei UI" panose="020B0503020204020204" pitchFamily="34" charset="-122"/>
            </a:rPr>
            <a:t> </a:t>
          </a:r>
          <a:r>
            <a:rPr lang="en-US" sz="1100" kern="1200" dirty="0" err="1">
              <a:latin typeface="Microsoft YaHei UI" panose="020B0503020204020204" pitchFamily="34" charset="-122"/>
              <a:ea typeface="Microsoft YaHei UI" panose="020B0503020204020204" pitchFamily="34" charset="-122"/>
            </a:rPr>
            <a:t>portfeli</a:t>
          </a:r>
          <a:r>
            <a:rPr lang="en-US" sz="1100" kern="1200" dirty="0">
              <a:latin typeface="Microsoft YaHei UI" panose="020B0503020204020204" pitchFamily="34" charset="-122"/>
              <a:ea typeface="Microsoft YaHei UI" panose="020B0503020204020204" pitchFamily="34" charset="-122"/>
            </a:rPr>
            <a:t> </a:t>
          </a:r>
          <a:r>
            <a:rPr lang="en-US" sz="1100" kern="1200" dirty="0" err="1">
              <a:latin typeface="Microsoft YaHei UI" panose="020B0503020204020204" pitchFamily="34" charset="-122"/>
              <a:ea typeface="Microsoft YaHei UI" panose="020B0503020204020204" pitchFamily="34" charset="-122"/>
            </a:rPr>
            <a:t>tarkibidagi</a:t>
          </a:r>
          <a:r>
            <a:rPr lang="en-US" sz="1100" kern="1200" dirty="0">
              <a:latin typeface="Microsoft YaHei UI" panose="020B0503020204020204" pitchFamily="34" charset="-122"/>
              <a:ea typeface="Microsoft YaHei UI" panose="020B0503020204020204" pitchFamily="34" charset="-122"/>
            </a:rPr>
            <a:t> 60 </a:t>
          </a:r>
          <a:r>
            <a:rPr lang="en-US" sz="1100" kern="1200" dirty="0" err="1">
              <a:latin typeface="Microsoft YaHei UI" panose="020B0503020204020204" pitchFamily="34" charset="-122"/>
              <a:ea typeface="Microsoft YaHei UI" panose="020B0503020204020204" pitchFamily="34" charset="-122"/>
            </a:rPr>
            <a:t>kundan</a:t>
          </a:r>
          <a:r>
            <a:rPr lang="en-US" sz="1100" kern="1200" dirty="0">
              <a:latin typeface="Microsoft YaHei UI" panose="020B0503020204020204" pitchFamily="34" charset="-122"/>
              <a:ea typeface="Microsoft YaHei UI" panose="020B0503020204020204" pitchFamily="34" charset="-122"/>
            </a:rPr>
            <a:t> </a:t>
          </a:r>
          <a:r>
            <a:rPr lang="en-US" sz="1100" kern="1200" dirty="0" err="1">
              <a:latin typeface="Microsoft YaHei UI" panose="020B0503020204020204" pitchFamily="34" charset="-122"/>
              <a:ea typeface="Microsoft YaHei UI" panose="020B0503020204020204" pitchFamily="34" charset="-122"/>
            </a:rPr>
            <a:t>oshgan</a:t>
          </a:r>
          <a:r>
            <a:rPr lang="en-US" sz="1100" kern="1200" dirty="0">
              <a:latin typeface="Microsoft YaHei UI" panose="020B0503020204020204" pitchFamily="34" charset="-122"/>
              <a:ea typeface="Microsoft YaHei UI" panose="020B0503020204020204" pitchFamily="34" charset="-122"/>
            </a:rPr>
            <a:t> </a:t>
          </a:r>
          <a:r>
            <a:rPr lang="en-US" sz="1100" kern="1200" dirty="0" err="1">
              <a:latin typeface="Microsoft YaHei UI" panose="020B0503020204020204" pitchFamily="34" charset="-122"/>
              <a:ea typeface="Microsoft YaHei UI" panose="020B0503020204020204" pitchFamily="34" charset="-122"/>
            </a:rPr>
            <a:t>lekin</a:t>
          </a:r>
          <a:r>
            <a:rPr lang="en-US" sz="1100" kern="1200" dirty="0">
              <a:latin typeface="Microsoft YaHei UI" panose="020B0503020204020204" pitchFamily="34" charset="-122"/>
              <a:ea typeface="Microsoft YaHei UI" panose="020B0503020204020204" pitchFamily="34" charset="-122"/>
            </a:rPr>
            <a:t> 90 </a:t>
          </a:r>
          <a:r>
            <a:rPr lang="en-US" sz="1100" kern="1200" dirty="0" err="1">
              <a:latin typeface="Microsoft YaHei UI" panose="020B0503020204020204" pitchFamily="34" charset="-122"/>
              <a:ea typeface="Microsoft YaHei UI" panose="020B0503020204020204" pitchFamily="34" charset="-122"/>
            </a:rPr>
            <a:t>kundan</a:t>
          </a:r>
          <a:r>
            <a:rPr lang="en-US" sz="1100" kern="1200" dirty="0">
              <a:latin typeface="Microsoft YaHei UI" panose="020B0503020204020204" pitchFamily="34" charset="-122"/>
              <a:ea typeface="Microsoft YaHei UI" panose="020B0503020204020204" pitchFamily="34" charset="-122"/>
            </a:rPr>
            <a:t> </a:t>
          </a:r>
          <a:r>
            <a:rPr lang="en-US" sz="1100" kern="1200" dirty="0" err="1">
              <a:latin typeface="Microsoft YaHei UI" panose="020B0503020204020204" pitchFamily="34" charset="-122"/>
              <a:ea typeface="Microsoft YaHei UI" panose="020B0503020204020204" pitchFamily="34" charset="-122"/>
            </a:rPr>
            <a:t>oshmagan</a:t>
          </a:r>
          <a:r>
            <a:rPr lang="en-US" sz="1100" kern="1200" dirty="0">
              <a:latin typeface="Microsoft YaHei UI" panose="020B0503020204020204" pitchFamily="34" charset="-122"/>
              <a:ea typeface="Microsoft YaHei UI" panose="020B0503020204020204" pitchFamily="34" charset="-122"/>
            </a:rPr>
            <a:t> </a:t>
          </a:r>
          <a:r>
            <a:rPr lang="en-US" sz="1100" kern="1200" dirty="0" err="1">
              <a:latin typeface="Microsoft YaHei UI" panose="020B0503020204020204" pitchFamily="34" charset="-122"/>
              <a:ea typeface="Microsoft YaHei UI" panose="020B0503020204020204" pitchFamily="34" charset="-122"/>
            </a:rPr>
            <a:t>muddati</a:t>
          </a:r>
          <a:r>
            <a:rPr lang="en-US" sz="1100" kern="1200" dirty="0">
              <a:latin typeface="Microsoft YaHei UI" panose="020B0503020204020204" pitchFamily="34" charset="-122"/>
              <a:ea typeface="Microsoft YaHei UI" panose="020B0503020204020204" pitchFamily="34" charset="-122"/>
            </a:rPr>
            <a:t> </a:t>
          </a:r>
          <a:r>
            <a:rPr lang="en-US" sz="1100" kern="1200" dirty="0" err="1">
              <a:latin typeface="Microsoft YaHei UI" panose="020B0503020204020204" pitchFamily="34" charset="-122"/>
              <a:ea typeface="Microsoft YaHei UI" panose="020B0503020204020204" pitchFamily="34" charset="-122"/>
            </a:rPr>
            <a:t>o‘tgan</a:t>
          </a:r>
          <a:r>
            <a:rPr lang="en-US" sz="1100" kern="1200" dirty="0">
              <a:latin typeface="Microsoft YaHei UI" panose="020B0503020204020204" pitchFamily="34" charset="-122"/>
              <a:ea typeface="Microsoft YaHei UI" panose="020B0503020204020204" pitchFamily="34" charset="-122"/>
            </a:rPr>
            <a:t> </a:t>
          </a:r>
          <a:r>
            <a:rPr lang="en-US" sz="1100" kern="1200" dirty="0" err="1">
              <a:latin typeface="Microsoft YaHei UI" panose="020B0503020204020204" pitchFamily="34" charset="-122"/>
              <a:ea typeface="Microsoft YaHei UI" panose="020B0503020204020204" pitchFamily="34" charset="-122"/>
            </a:rPr>
            <a:t>qarzdorliklari</a:t>
          </a:r>
          <a:r>
            <a:rPr lang="en-US" sz="1100" kern="1200" dirty="0">
              <a:latin typeface="Microsoft YaHei UI" panose="020B0503020204020204" pitchFamily="34" charset="-122"/>
              <a:ea typeface="Microsoft YaHei UI" panose="020B0503020204020204" pitchFamily="34" charset="-122"/>
            </a:rPr>
            <a:t> </a:t>
          </a:r>
          <a:r>
            <a:rPr lang="en-US" sz="1100" kern="1200" dirty="0" err="1">
              <a:latin typeface="Microsoft YaHei UI" panose="020B0503020204020204" pitchFamily="34" charset="-122"/>
              <a:ea typeface="Microsoft YaHei UI" panose="020B0503020204020204" pitchFamily="34" charset="-122"/>
            </a:rPr>
            <a:t>mavjud</a:t>
          </a:r>
          <a:r>
            <a:rPr lang="en-US" sz="1100" kern="1200" dirty="0">
              <a:latin typeface="Microsoft YaHei UI" panose="020B0503020204020204" pitchFamily="34" charset="-122"/>
              <a:ea typeface="Microsoft YaHei UI" panose="020B0503020204020204" pitchFamily="34" charset="-122"/>
            </a:rPr>
            <a:t> </a:t>
          </a:r>
          <a:r>
            <a:rPr lang="en-US" sz="1100" kern="1200" dirty="0" err="1">
              <a:latin typeface="Microsoft YaHei UI" panose="020B0503020204020204" pitchFamily="34" charset="-122"/>
              <a:ea typeface="Microsoft YaHei UI" panose="020B0503020204020204" pitchFamily="34" charset="-122"/>
            </a:rPr>
            <a:t>bo‘lgan</a:t>
          </a:r>
          <a:r>
            <a:rPr lang="en-US" sz="1100" kern="1200" dirty="0">
              <a:latin typeface="Microsoft YaHei UI" panose="020B0503020204020204" pitchFamily="34" charset="-122"/>
              <a:ea typeface="Microsoft YaHei UI" panose="020B0503020204020204" pitchFamily="34" charset="-122"/>
            </a:rPr>
            <a:t> </a:t>
          </a:r>
          <a:r>
            <a:rPr lang="en-US" sz="1100" kern="1200" dirty="0" err="1">
              <a:latin typeface="Microsoft YaHei UI" panose="020B0503020204020204" pitchFamily="34" charset="-122"/>
              <a:ea typeface="Microsoft YaHei UI" panose="020B0503020204020204" pitchFamily="34" charset="-122"/>
            </a:rPr>
            <a:t>yoki</a:t>
          </a:r>
          <a:r>
            <a:rPr lang="en-US" sz="1100" kern="1200" dirty="0">
              <a:latin typeface="Microsoft YaHei UI" panose="020B0503020204020204" pitchFamily="34" charset="-122"/>
              <a:ea typeface="Microsoft YaHei UI" panose="020B0503020204020204" pitchFamily="34" charset="-122"/>
            </a:rPr>
            <a:t> “</a:t>
          </a:r>
          <a:r>
            <a:rPr lang="en-US" sz="1100" kern="1200" dirty="0" err="1">
              <a:latin typeface="Microsoft YaHei UI" panose="020B0503020204020204" pitchFamily="34" charset="-122"/>
              <a:ea typeface="Microsoft YaHei UI" panose="020B0503020204020204" pitchFamily="34" charset="-122"/>
            </a:rPr>
            <a:t>substandart</a:t>
          </a:r>
          <a:r>
            <a:rPr lang="en-US" sz="1100" kern="1200" dirty="0">
              <a:latin typeface="Microsoft YaHei UI" panose="020B0503020204020204" pitchFamily="34" charset="-122"/>
              <a:ea typeface="Microsoft YaHei UI" panose="020B0503020204020204" pitchFamily="34" charset="-122"/>
            </a:rPr>
            <a:t>” </a:t>
          </a:r>
          <a:r>
            <a:rPr lang="en-US" sz="1100" kern="1200" dirty="0" err="1">
              <a:latin typeface="Microsoft YaHei UI" panose="020B0503020204020204" pitchFamily="34" charset="-122"/>
              <a:ea typeface="Microsoft YaHei UI" panose="020B0503020204020204" pitchFamily="34" charset="-122"/>
            </a:rPr>
            <a:t>toifasida</a:t>
          </a:r>
          <a:r>
            <a:rPr lang="en-US" sz="1100" kern="1200" dirty="0">
              <a:latin typeface="Microsoft YaHei UI" panose="020B0503020204020204" pitchFamily="34" charset="-122"/>
              <a:ea typeface="Microsoft YaHei UI" panose="020B0503020204020204" pitchFamily="34" charset="-122"/>
            </a:rPr>
            <a:t> </a:t>
          </a:r>
          <a:r>
            <a:rPr lang="en-US" sz="1100" kern="1200" dirty="0" err="1">
              <a:latin typeface="Microsoft YaHei UI" panose="020B0503020204020204" pitchFamily="34" charset="-122"/>
              <a:ea typeface="Microsoft YaHei UI" panose="020B0503020204020204" pitchFamily="34" charset="-122"/>
            </a:rPr>
            <a:t>tasniflangan</a:t>
          </a:r>
          <a:r>
            <a:rPr lang="en-US" sz="1100" kern="1200" dirty="0">
              <a:latin typeface="Microsoft YaHei UI" panose="020B0503020204020204" pitchFamily="34" charset="-122"/>
              <a:ea typeface="Microsoft YaHei UI" panose="020B0503020204020204" pitchFamily="34" charset="-122"/>
            </a:rPr>
            <a:t> </a:t>
          </a:r>
          <a:r>
            <a:rPr lang="en-US" sz="1100" kern="1200" dirty="0" err="1">
              <a:latin typeface="Microsoft YaHei UI" panose="020B0503020204020204" pitchFamily="34" charset="-122"/>
              <a:ea typeface="Microsoft YaHei UI" panose="020B0503020204020204" pitchFamily="34" charset="-122"/>
            </a:rPr>
            <a:t>kreditlar</a:t>
          </a:r>
          <a:r>
            <a:rPr lang="en-US" sz="1100" kern="1200" dirty="0">
              <a:latin typeface="Microsoft YaHei UI" panose="020B0503020204020204" pitchFamily="34" charset="-122"/>
              <a:ea typeface="Microsoft YaHei UI" panose="020B0503020204020204" pitchFamily="34" charset="-122"/>
            </a:rPr>
            <a:t>;</a:t>
          </a:r>
          <a:endParaRPr lang="ru-RU" sz="1100" kern="1200" dirty="0">
            <a:latin typeface="Microsoft YaHei UI" panose="020B0503020204020204" pitchFamily="34" charset="-122"/>
            <a:ea typeface="Microsoft YaHei UI" panose="020B0503020204020204" pitchFamily="34" charset="-122"/>
          </a:endParaRPr>
        </a:p>
      </dsp:txBody>
      <dsp:txXfrm>
        <a:off x="8643984" y="3578783"/>
        <a:ext cx="3175393" cy="1118435"/>
      </dsp:txXfrm>
    </dsp:sp>
    <dsp:sp modelId="{6E0B7161-7D4C-4507-A390-381B2A7339CC}">
      <dsp:nvSpPr>
        <dsp:cNvPr id="0" name=""/>
        <dsp:cNvSpPr/>
      </dsp:nvSpPr>
      <dsp:spPr>
        <a:xfrm>
          <a:off x="1183118" y="936599"/>
          <a:ext cx="4820757" cy="2292994"/>
        </a:xfrm>
        <a:prstGeom prst="rect">
          <a:avLst/>
        </a:prstGeom>
        <a:solidFill>
          <a:srgbClr val="002060"/>
        </a:solidFill>
        <a:ln w="15875" cap="flat" cmpd="sng" algn="ctr">
          <a:solidFill>
            <a:schemeClr val="l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b="1" kern="1200" dirty="0">
              <a:solidFill>
                <a:srgbClr val="FFC000"/>
              </a:solidFill>
              <a:latin typeface="Microsoft YaHei UI" panose="020B0503020204020204" pitchFamily="34" charset="-122"/>
              <a:ea typeface="Microsoft YaHei UI" panose="020B0503020204020204" pitchFamily="34" charset="-122"/>
            </a:rPr>
            <a:t>Monitoring</a:t>
          </a:r>
          <a:r>
            <a:rPr lang="en-US" sz="1200" b="1" kern="1200" dirty="0">
              <a:latin typeface="Microsoft YaHei UI" panose="020B0503020204020204" pitchFamily="34" charset="-122"/>
              <a:ea typeface="Microsoft YaHei UI" panose="020B0503020204020204" pitchFamily="34" charset="-122"/>
            </a:rPr>
            <a:t> </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bu</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kredit</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va</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unga</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tenglashtirilgan</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operatsiyalarni</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hamda</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ularga</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hisoblangan</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foizlar</a:t>
          </a:r>
          <a:r>
            <a:rPr lang="en-US" sz="1200" kern="1200" dirty="0">
              <a:latin typeface="Microsoft YaHei UI" panose="020B0503020204020204" pitchFamily="34" charset="-122"/>
              <a:ea typeface="Microsoft YaHei UI" panose="020B0503020204020204" pitchFamily="34" charset="-122"/>
            </a:rPr>
            <a:t>, agar </a:t>
          </a:r>
          <a:r>
            <a:rPr lang="en-US" sz="1200" kern="1200" dirty="0" err="1">
              <a:latin typeface="Microsoft YaHei UI" panose="020B0503020204020204" pitchFamily="34" charset="-122"/>
              <a:ea typeface="Microsoft YaHei UI" panose="020B0503020204020204" pitchFamily="34" charset="-122"/>
            </a:rPr>
            <a:t>sug‘urta</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mukofoti</a:t>
          </a:r>
          <a:r>
            <a:rPr lang="en-US" sz="1200" kern="1200" dirty="0">
              <a:latin typeface="Microsoft YaHei UI" panose="020B0503020204020204" pitchFamily="34" charset="-122"/>
              <a:ea typeface="Microsoft YaHei UI" panose="020B0503020204020204" pitchFamily="34" charset="-122"/>
            </a:rPr>
            <a:t> Bank </a:t>
          </a:r>
          <a:r>
            <a:rPr lang="en-US" sz="1200" kern="1200" dirty="0" err="1">
              <a:latin typeface="Microsoft YaHei UI" panose="020B0503020204020204" pitchFamily="34" charset="-122"/>
              <a:ea typeface="Microsoft YaHei UI" panose="020B0503020204020204" pitchFamily="34" charset="-122"/>
            </a:rPr>
            <a:t>tomonidan</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amalga</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oshirilgan</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bo‘lsa</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mazkur</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to‘lov</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miqdoridagi</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summani</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qarz</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oluvchidan</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undirish</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va</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boshqa</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moliyaviy</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to‘lovlarini</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o‘z</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vaqtida</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to‘lanishini</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ta’minlash</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maqsadida</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moliyalashtirilgan</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loyihaning</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texnik-iqtisodiy</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ko‘rsatkichlarini</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bajarilishi</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ta’minot</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garov</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mulklari</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kafillik</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sug‘urta</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polisi</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kafolat</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va</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boshqalar</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holati</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yuzasidan</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olib</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boriladigan</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nazorat</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va</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tahlil</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qilish</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jarayoni</a:t>
          </a:r>
          <a:r>
            <a:rPr lang="en-US" sz="1200" kern="1200" dirty="0">
              <a:latin typeface="Microsoft YaHei UI" panose="020B0503020204020204" pitchFamily="34" charset="-122"/>
              <a:ea typeface="Microsoft YaHei UI" panose="020B0503020204020204" pitchFamily="34" charset="-122"/>
            </a:rPr>
            <a:t>;</a:t>
          </a:r>
          <a:endParaRPr lang="ru-RU" sz="1200" kern="1200" dirty="0">
            <a:latin typeface="Microsoft YaHei UI" panose="020B0503020204020204" pitchFamily="34" charset="-122"/>
            <a:ea typeface="Microsoft YaHei UI" panose="020B0503020204020204" pitchFamily="34" charset="-122"/>
          </a:endParaRPr>
        </a:p>
      </dsp:txBody>
      <dsp:txXfrm>
        <a:off x="1183118" y="936599"/>
        <a:ext cx="4820757" cy="2292994"/>
      </dsp:txXfrm>
    </dsp:sp>
    <dsp:sp modelId="{3C1F9972-0110-4796-A507-AC7662487D18}">
      <dsp:nvSpPr>
        <dsp:cNvPr id="0" name=""/>
        <dsp:cNvSpPr/>
      </dsp:nvSpPr>
      <dsp:spPr>
        <a:xfrm>
          <a:off x="6429597" y="963401"/>
          <a:ext cx="4724952" cy="1817125"/>
        </a:xfrm>
        <a:prstGeom prst="rect">
          <a:avLst/>
        </a:prstGeom>
        <a:solidFill>
          <a:srgbClr val="0066FF"/>
        </a:solidFill>
        <a:ln w="15875" cap="flat" cmpd="sng" algn="ctr">
          <a:solidFill>
            <a:schemeClr val="l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b="1" kern="1200" dirty="0" err="1">
              <a:solidFill>
                <a:srgbClr val="FFC000"/>
              </a:solidFill>
              <a:latin typeface="Microsoft YaHei UI" panose="020B0503020204020204" pitchFamily="34" charset="-122"/>
              <a:ea typeface="Microsoft YaHei UI" panose="020B0503020204020204" pitchFamily="34" charset="-122"/>
            </a:rPr>
            <a:t>Dastlabki</a:t>
          </a:r>
          <a:r>
            <a:rPr lang="en-US" sz="1200" b="1" kern="1200" dirty="0">
              <a:solidFill>
                <a:srgbClr val="FFC000"/>
              </a:solidFill>
              <a:latin typeface="Microsoft YaHei UI" panose="020B0503020204020204" pitchFamily="34" charset="-122"/>
              <a:ea typeface="Microsoft YaHei UI" panose="020B0503020204020204" pitchFamily="34" charset="-122"/>
            </a:rPr>
            <a:t> monitoring</a:t>
          </a:r>
          <a:r>
            <a:rPr lang="en-US" sz="1200" kern="1200" dirty="0">
              <a:solidFill>
                <a:srgbClr val="FFC000"/>
              </a:solidFill>
              <a:latin typeface="Microsoft YaHei UI" panose="020B0503020204020204" pitchFamily="34" charset="-122"/>
              <a:ea typeface="Microsoft YaHei UI" panose="020B0503020204020204" pitchFamily="34" charset="-122"/>
            </a:rPr>
            <a:t> </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mijoz</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tomonidan</a:t>
          </a:r>
          <a:r>
            <a:rPr lang="en-US" sz="1200" kern="1200" dirty="0">
              <a:latin typeface="Microsoft YaHei UI" panose="020B0503020204020204" pitchFamily="34" charset="-122"/>
              <a:ea typeface="Microsoft YaHei UI" panose="020B0503020204020204" pitchFamily="34" charset="-122"/>
            </a:rPr>
            <a:t> bank </a:t>
          </a:r>
          <a:r>
            <a:rPr lang="en-US" sz="1200" kern="1200" dirty="0" err="1">
              <a:latin typeface="Microsoft YaHei UI" panose="020B0503020204020204" pitchFamily="34" charset="-122"/>
              <a:ea typeface="Microsoft YaHei UI" panose="020B0503020204020204" pitchFamily="34" charset="-122"/>
            </a:rPr>
            <a:t>xizmatlari</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markaziga</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kreditlash</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xizmatini</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ko‘rsatilishini</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so‘rab</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murojaat</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qilgan</a:t>
          </a:r>
          <a:r>
            <a:rPr lang="en-US" sz="1200" kern="1200" dirty="0">
              <a:latin typeface="Microsoft YaHei UI" panose="020B0503020204020204" pitchFamily="34" charset="-122"/>
              <a:ea typeface="Microsoft YaHei UI" panose="020B0503020204020204" pitchFamily="34" charset="-122"/>
            </a:rPr>
            <a:t> har </a:t>
          </a:r>
          <a:r>
            <a:rPr lang="en-US" sz="1200" kern="1200" dirty="0" err="1">
              <a:latin typeface="Microsoft YaHei UI" panose="020B0503020204020204" pitchFamily="34" charset="-122"/>
              <a:ea typeface="Microsoft YaHei UI" panose="020B0503020204020204" pitchFamily="34" charset="-122"/>
            </a:rPr>
            <a:t>bir</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holat</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bo‘yicha</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loyihani</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o‘rganayotgan</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mutaxassis</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tomonidan</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taqdim</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etilgan</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xujjatlarni</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va</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bevosita</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mijoz</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faoliyat</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ko‘rsatayotgan</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va</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garov</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ob’ektlari</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joylashgan</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joyga</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chiqib</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o‘rganish</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olib</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borish</a:t>
          </a:r>
          <a:r>
            <a:rPr lang="en-US" sz="1200" kern="1200" dirty="0">
              <a:latin typeface="Microsoft YaHei UI" panose="020B0503020204020204" pitchFamily="34" charset="-122"/>
              <a:ea typeface="Microsoft YaHei UI" panose="020B0503020204020204" pitchFamily="34" charset="-122"/>
            </a:rPr>
            <a:t> </a:t>
          </a:r>
          <a:r>
            <a:rPr lang="en-US" sz="1200" kern="1200" dirty="0" err="1">
              <a:latin typeface="Microsoft YaHei UI" panose="020B0503020204020204" pitchFamily="34" charset="-122"/>
              <a:ea typeface="Microsoft YaHei UI" panose="020B0503020204020204" pitchFamily="34" charset="-122"/>
            </a:rPr>
            <a:t>jarayoni</a:t>
          </a:r>
          <a:r>
            <a:rPr lang="en-US" sz="1200" kern="1200" dirty="0">
              <a:latin typeface="Microsoft YaHei UI" panose="020B0503020204020204" pitchFamily="34" charset="-122"/>
              <a:ea typeface="Microsoft YaHei UI" panose="020B0503020204020204" pitchFamily="34" charset="-122"/>
            </a:rPr>
            <a:t>;</a:t>
          </a:r>
          <a:endParaRPr lang="ru-RU" sz="1200" kern="1200" dirty="0">
            <a:latin typeface="Microsoft YaHei UI" panose="020B0503020204020204" pitchFamily="34" charset="-122"/>
            <a:ea typeface="Microsoft YaHei UI" panose="020B0503020204020204" pitchFamily="34" charset="-122"/>
          </a:endParaRPr>
        </a:p>
      </dsp:txBody>
      <dsp:txXfrm>
        <a:off x="6429597" y="963401"/>
        <a:ext cx="4724952" cy="181712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4C8D88-22CF-41C1-9ACC-C099B29600E7}">
      <dsp:nvSpPr>
        <dsp:cNvPr id="0" name=""/>
        <dsp:cNvSpPr/>
      </dsp:nvSpPr>
      <dsp:spPr>
        <a:xfrm>
          <a:off x="2547" y="266538"/>
          <a:ext cx="3099718" cy="501161"/>
        </a:xfrm>
        <a:prstGeom prst="rect">
          <a:avLst/>
        </a:prstGeom>
        <a:solidFill>
          <a:schemeClr val="accent3">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56896" rIns="99568" bIns="56896" numCol="1" spcCol="1270" anchor="ctr" anchorCtr="0">
          <a:noAutofit/>
        </a:bodyPr>
        <a:lstStyle/>
        <a:p>
          <a:pPr marL="0" lvl="0" indent="0" algn="ctr" defTabSz="622300">
            <a:lnSpc>
              <a:spcPct val="90000"/>
            </a:lnSpc>
            <a:spcBef>
              <a:spcPct val="0"/>
            </a:spcBef>
            <a:spcAft>
              <a:spcPct val="35000"/>
            </a:spcAft>
            <a:buNone/>
          </a:pPr>
          <a:r>
            <a:rPr lang="en-US" sz="1400" b="1" kern="1200" dirty="0" err="1">
              <a:solidFill>
                <a:schemeClr val="accent6">
                  <a:lumMod val="50000"/>
                </a:schemeClr>
              </a:solidFill>
              <a:latin typeface="Microsoft YaHei UI" panose="020B0503020204020204" pitchFamily="34" charset="-122"/>
              <a:ea typeface="Microsoft YaHei UI" panose="020B0503020204020204" pitchFamily="34" charset="-122"/>
            </a:rPr>
            <a:t>Dastlabki</a:t>
          </a:r>
          <a:r>
            <a:rPr lang="en-US" sz="1400" b="1" kern="1200" dirty="0">
              <a:solidFill>
                <a:schemeClr val="accent6">
                  <a:lumMod val="50000"/>
                </a:schemeClr>
              </a:solidFill>
              <a:latin typeface="Microsoft YaHei UI" panose="020B0503020204020204" pitchFamily="34" charset="-122"/>
              <a:ea typeface="Microsoft YaHei UI" panose="020B0503020204020204" pitchFamily="34" charset="-122"/>
            </a:rPr>
            <a:t> monitoring</a:t>
          </a:r>
          <a:endParaRPr lang="ru-RU" sz="1400" b="1" kern="1200" dirty="0">
            <a:solidFill>
              <a:schemeClr val="accent6">
                <a:lumMod val="50000"/>
              </a:schemeClr>
            </a:solidFill>
            <a:latin typeface="Microsoft YaHei UI" panose="020B0503020204020204" pitchFamily="34" charset="-122"/>
            <a:ea typeface="Microsoft YaHei UI" panose="020B0503020204020204" pitchFamily="34" charset="-122"/>
          </a:endParaRPr>
        </a:p>
      </dsp:txBody>
      <dsp:txXfrm>
        <a:off x="2547" y="266538"/>
        <a:ext cx="3099718" cy="501161"/>
      </dsp:txXfrm>
    </dsp:sp>
    <dsp:sp modelId="{A02BD8CD-638B-4978-AC57-FD86E6A7E35F}">
      <dsp:nvSpPr>
        <dsp:cNvPr id="0" name=""/>
        <dsp:cNvSpPr/>
      </dsp:nvSpPr>
      <dsp:spPr>
        <a:xfrm>
          <a:off x="13611" y="718718"/>
          <a:ext cx="3077590" cy="3999121"/>
        </a:xfrm>
        <a:prstGeom prst="rect">
          <a:avLst/>
        </a:prstGeom>
        <a:solidFill>
          <a:schemeClr val="accent3">
            <a:tint val="40000"/>
            <a:alpha val="90000"/>
            <a:hueOff val="0"/>
            <a:satOff val="0"/>
            <a:lumOff val="0"/>
            <a:alphaOff val="0"/>
          </a:schemeClr>
        </a:solidFill>
        <a:ln w="15875"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4676" tIns="74676" rIns="99568" bIns="112014" numCol="1" spcCol="1270" anchor="t" anchorCtr="0">
          <a:noAutofit/>
        </a:bodyPr>
        <a:lstStyle/>
        <a:p>
          <a:pPr marL="114300" lvl="1" indent="-114300" algn="just" defTabSz="622300">
            <a:lnSpc>
              <a:spcPct val="90000"/>
            </a:lnSpc>
            <a:spcBef>
              <a:spcPct val="0"/>
            </a:spcBef>
            <a:spcAft>
              <a:spcPct val="15000"/>
            </a:spcAft>
            <a:buChar char="•"/>
          </a:pPr>
          <a:r>
            <a:rPr lang="en-US" sz="1400" kern="1200" dirty="0" err="1">
              <a:latin typeface="Microsoft YaHei UI" panose="020B0503020204020204" pitchFamily="34" charset="-122"/>
              <a:ea typeface="Microsoft YaHei UI" panose="020B0503020204020204" pitchFamily="34" charset="-122"/>
            </a:rPr>
            <a:t>Mijoz</a:t>
          </a:r>
          <a:r>
            <a:rPr lang="en-US" sz="1400" kern="1200" dirty="0">
              <a:latin typeface="Microsoft YaHei UI" panose="020B0503020204020204" pitchFamily="34" charset="-122"/>
              <a:ea typeface="Microsoft YaHei UI" panose="020B0503020204020204" pitchFamily="34" charset="-122"/>
            </a:rPr>
            <a:t> </a:t>
          </a:r>
          <a:r>
            <a:rPr lang="en-US" sz="1400" kern="1200" dirty="0" err="1">
              <a:latin typeface="Microsoft YaHei UI" panose="020B0503020204020204" pitchFamily="34" charset="-122"/>
              <a:ea typeface="Microsoft YaHei UI" panose="020B0503020204020204" pitchFamily="34" charset="-122"/>
            </a:rPr>
            <a:t>tomonidan</a:t>
          </a:r>
          <a:r>
            <a:rPr lang="en-US" sz="1400" kern="1200" dirty="0">
              <a:latin typeface="Microsoft YaHei UI" panose="020B0503020204020204" pitchFamily="34" charset="-122"/>
              <a:ea typeface="Microsoft YaHei UI" panose="020B0503020204020204" pitchFamily="34" charset="-122"/>
            </a:rPr>
            <a:t> </a:t>
          </a:r>
          <a:r>
            <a:rPr lang="en-US" sz="1400" kern="1200" dirty="0" err="1">
              <a:latin typeface="Microsoft YaHei UI" panose="020B0503020204020204" pitchFamily="34" charset="-122"/>
              <a:ea typeface="Microsoft YaHei UI" panose="020B0503020204020204" pitchFamily="34" charset="-122"/>
            </a:rPr>
            <a:t>kredit</a:t>
          </a:r>
          <a:r>
            <a:rPr lang="en-US" sz="1400" kern="1200" dirty="0">
              <a:latin typeface="Microsoft YaHei UI" panose="020B0503020204020204" pitchFamily="34" charset="-122"/>
              <a:ea typeface="Microsoft YaHei UI" panose="020B0503020204020204" pitchFamily="34" charset="-122"/>
            </a:rPr>
            <a:t> </a:t>
          </a:r>
          <a:r>
            <a:rPr lang="en-US" sz="1400" kern="1200" dirty="0" err="1">
              <a:latin typeface="Microsoft YaHei UI" panose="020B0503020204020204" pitchFamily="34" charset="-122"/>
              <a:ea typeface="Microsoft YaHei UI" panose="020B0503020204020204" pitchFamily="34" charset="-122"/>
            </a:rPr>
            <a:t>ajratilishini</a:t>
          </a:r>
          <a:r>
            <a:rPr lang="en-US" sz="1400" kern="1200" dirty="0">
              <a:latin typeface="Microsoft YaHei UI" panose="020B0503020204020204" pitchFamily="34" charset="-122"/>
              <a:ea typeface="Microsoft YaHei UI" panose="020B0503020204020204" pitchFamily="34" charset="-122"/>
            </a:rPr>
            <a:t> </a:t>
          </a:r>
          <a:r>
            <a:rPr lang="en-US" sz="1400" kern="1200" dirty="0" err="1">
              <a:latin typeface="Microsoft YaHei UI" panose="020B0503020204020204" pitchFamily="34" charset="-122"/>
              <a:ea typeface="Microsoft YaHei UI" panose="020B0503020204020204" pitchFamily="34" charset="-122"/>
            </a:rPr>
            <a:t>so’rab</a:t>
          </a:r>
          <a:r>
            <a:rPr lang="en-US" sz="1400" kern="1200" dirty="0">
              <a:latin typeface="Microsoft YaHei UI" panose="020B0503020204020204" pitchFamily="34" charset="-122"/>
              <a:ea typeface="Microsoft YaHei UI" panose="020B0503020204020204" pitchFamily="34" charset="-122"/>
            </a:rPr>
            <a:t> </a:t>
          </a:r>
          <a:r>
            <a:rPr lang="en-US" sz="1400" kern="1200" dirty="0" err="1">
              <a:latin typeface="Microsoft YaHei UI" panose="020B0503020204020204" pitchFamily="34" charset="-122"/>
              <a:ea typeface="Microsoft YaHei UI" panose="020B0503020204020204" pitchFamily="34" charset="-122"/>
            </a:rPr>
            <a:t>bankka</a:t>
          </a:r>
          <a:r>
            <a:rPr lang="en-US" sz="1400" kern="1200" dirty="0">
              <a:latin typeface="Microsoft YaHei UI" panose="020B0503020204020204" pitchFamily="34" charset="-122"/>
              <a:ea typeface="Microsoft YaHei UI" panose="020B0503020204020204" pitchFamily="34" charset="-122"/>
            </a:rPr>
            <a:t> </a:t>
          </a:r>
          <a:r>
            <a:rPr lang="en-US" sz="1400" kern="1200" dirty="0" err="1">
              <a:latin typeface="Microsoft YaHei UI" panose="020B0503020204020204" pitchFamily="34" charset="-122"/>
              <a:ea typeface="Microsoft YaHei UI" panose="020B0503020204020204" pitchFamily="34" charset="-122"/>
            </a:rPr>
            <a:t>ariza</a:t>
          </a:r>
          <a:r>
            <a:rPr lang="en-US" sz="1400" kern="1200" dirty="0">
              <a:latin typeface="Microsoft YaHei UI" panose="020B0503020204020204" pitchFamily="34" charset="-122"/>
              <a:ea typeface="Microsoft YaHei UI" panose="020B0503020204020204" pitchFamily="34" charset="-122"/>
            </a:rPr>
            <a:t> </a:t>
          </a:r>
          <a:r>
            <a:rPr lang="en-US" sz="1400" kern="1200" dirty="0" err="1">
              <a:latin typeface="Microsoft YaHei UI" panose="020B0503020204020204" pitchFamily="34" charset="-122"/>
              <a:ea typeface="Microsoft YaHei UI" panose="020B0503020204020204" pitchFamily="34" charset="-122"/>
            </a:rPr>
            <a:t>bilan</a:t>
          </a:r>
          <a:r>
            <a:rPr lang="en-US" sz="1400" kern="1200" dirty="0">
              <a:latin typeface="Microsoft YaHei UI" panose="020B0503020204020204" pitchFamily="34" charset="-122"/>
              <a:ea typeface="Microsoft YaHei UI" panose="020B0503020204020204" pitchFamily="34" charset="-122"/>
            </a:rPr>
            <a:t> </a:t>
          </a:r>
          <a:r>
            <a:rPr lang="en-US" sz="1400" kern="1200" dirty="0" err="1">
              <a:latin typeface="Microsoft YaHei UI" panose="020B0503020204020204" pitchFamily="34" charset="-122"/>
              <a:ea typeface="Microsoft YaHei UI" panose="020B0503020204020204" pitchFamily="34" charset="-122"/>
            </a:rPr>
            <a:t>murojaat</a:t>
          </a:r>
          <a:r>
            <a:rPr lang="en-US" sz="1400" kern="1200" dirty="0">
              <a:latin typeface="Microsoft YaHei UI" panose="020B0503020204020204" pitchFamily="34" charset="-122"/>
              <a:ea typeface="Microsoft YaHei UI" panose="020B0503020204020204" pitchFamily="34" charset="-122"/>
            </a:rPr>
            <a:t> </a:t>
          </a:r>
          <a:r>
            <a:rPr lang="en-US" sz="1400" kern="1200" dirty="0" err="1">
              <a:latin typeface="Microsoft YaHei UI" panose="020B0503020204020204" pitchFamily="34" charset="-122"/>
              <a:ea typeface="Microsoft YaHei UI" panose="020B0503020204020204" pitchFamily="34" charset="-122"/>
            </a:rPr>
            <a:t>etilgandan</a:t>
          </a:r>
          <a:r>
            <a:rPr lang="en-US" sz="1400" kern="1200" dirty="0">
              <a:latin typeface="Microsoft YaHei UI" panose="020B0503020204020204" pitchFamily="34" charset="-122"/>
              <a:ea typeface="Microsoft YaHei UI" panose="020B0503020204020204" pitchFamily="34" charset="-122"/>
            </a:rPr>
            <a:t> </a:t>
          </a:r>
          <a:r>
            <a:rPr lang="en-US" sz="1400" kern="1200" dirty="0" err="1">
              <a:latin typeface="Microsoft YaHei UI" panose="020B0503020204020204" pitchFamily="34" charset="-122"/>
              <a:ea typeface="Microsoft YaHei UI" panose="020B0503020204020204" pitchFamily="34" charset="-122"/>
            </a:rPr>
            <a:t>so’ng</a:t>
          </a:r>
          <a:r>
            <a:rPr lang="en-US" sz="1400" kern="1200" dirty="0">
              <a:latin typeface="Microsoft YaHei UI" panose="020B0503020204020204" pitchFamily="34" charset="-122"/>
              <a:ea typeface="Microsoft YaHei UI" panose="020B0503020204020204" pitchFamily="34" charset="-122"/>
            </a:rPr>
            <a:t>; </a:t>
          </a:r>
          <a:endParaRPr lang="ru-RU" sz="1400" kern="1200" dirty="0">
            <a:latin typeface="Microsoft YaHei UI" panose="020B0503020204020204" pitchFamily="34" charset="-122"/>
            <a:ea typeface="Microsoft YaHei UI" panose="020B0503020204020204" pitchFamily="34" charset="-122"/>
          </a:endParaRPr>
        </a:p>
        <a:p>
          <a:pPr marL="114300" lvl="1" indent="-114300" algn="just" defTabSz="622300">
            <a:lnSpc>
              <a:spcPct val="90000"/>
            </a:lnSpc>
            <a:spcBef>
              <a:spcPct val="0"/>
            </a:spcBef>
            <a:spcAft>
              <a:spcPct val="15000"/>
            </a:spcAft>
            <a:buChar char="•"/>
          </a:pPr>
          <a:r>
            <a:rPr lang="en-US" sz="1400" kern="1200" dirty="0">
              <a:latin typeface="Microsoft YaHei UI" panose="020B0503020204020204" pitchFamily="34" charset="-122"/>
              <a:ea typeface="Microsoft YaHei UI" panose="020B0503020204020204" pitchFamily="34" charset="-122"/>
            </a:rPr>
            <a:t> Bunda, dastlabki monitoring natijalari alohida hujjat bilan rasmiylashtirilmaydi. Bunda, garov ta’minotini ko‘zdan kechirish dalolatnomasi va mas’ul xodimning loyiha yuzasidan bergan xulosasi dastlabki monitoring hujjati bo‘lib hisoblanadi.</a:t>
          </a:r>
          <a:endParaRPr lang="ru-RU" sz="1400" kern="1200" dirty="0">
            <a:latin typeface="Microsoft YaHei UI" panose="020B0503020204020204" pitchFamily="34" charset="-122"/>
            <a:ea typeface="Microsoft YaHei UI" panose="020B0503020204020204" pitchFamily="34" charset="-122"/>
          </a:endParaRPr>
        </a:p>
      </dsp:txBody>
      <dsp:txXfrm>
        <a:off x="13611" y="718718"/>
        <a:ext cx="3077590" cy="3999121"/>
      </dsp:txXfrm>
    </dsp:sp>
    <dsp:sp modelId="{50156F37-7B57-463F-BE44-F099D07A9F58}">
      <dsp:nvSpPr>
        <dsp:cNvPr id="0" name=""/>
        <dsp:cNvSpPr/>
      </dsp:nvSpPr>
      <dsp:spPr>
        <a:xfrm>
          <a:off x="3533129" y="266538"/>
          <a:ext cx="3099718" cy="501161"/>
        </a:xfrm>
        <a:prstGeom prst="rect">
          <a:avLst/>
        </a:prstGeom>
        <a:solidFill>
          <a:schemeClr val="accent3">
            <a:hueOff val="3029567"/>
            <a:satOff val="18270"/>
            <a:lumOff val="-11077"/>
            <a:alphaOff val="0"/>
          </a:schemeClr>
        </a:solidFill>
        <a:ln w="15875" cap="flat" cmpd="sng" algn="ctr">
          <a:solidFill>
            <a:schemeClr val="accent3">
              <a:hueOff val="3029567"/>
              <a:satOff val="18270"/>
              <a:lumOff val="-11077"/>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56896" rIns="99568" bIns="56896" numCol="1" spcCol="1270" anchor="ctr" anchorCtr="0">
          <a:noAutofit/>
        </a:bodyPr>
        <a:lstStyle/>
        <a:p>
          <a:pPr marL="0" lvl="0" indent="0" algn="ctr" defTabSz="622300">
            <a:lnSpc>
              <a:spcPct val="90000"/>
            </a:lnSpc>
            <a:spcBef>
              <a:spcPct val="0"/>
            </a:spcBef>
            <a:spcAft>
              <a:spcPct val="35000"/>
            </a:spcAft>
            <a:buNone/>
          </a:pPr>
          <a:r>
            <a:rPr lang="en-US" sz="1400" b="1" kern="1200" dirty="0" err="1">
              <a:solidFill>
                <a:schemeClr val="bg1">
                  <a:lumMod val="95000"/>
                  <a:lumOff val="5000"/>
                </a:schemeClr>
              </a:solidFill>
              <a:latin typeface="Microsoft YaHei UI" panose="020B0503020204020204" pitchFamily="34" charset="-122"/>
              <a:ea typeface="Microsoft YaHei UI" panose="020B0503020204020204" pitchFamily="34" charset="-122"/>
            </a:rPr>
            <a:t>Maqsadli</a:t>
          </a:r>
          <a:r>
            <a:rPr lang="en-US" sz="1400" b="1" kern="1200" dirty="0">
              <a:solidFill>
                <a:schemeClr val="bg1">
                  <a:lumMod val="95000"/>
                  <a:lumOff val="5000"/>
                </a:schemeClr>
              </a:solidFill>
              <a:latin typeface="Microsoft YaHei UI" panose="020B0503020204020204" pitchFamily="34" charset="-122"/>
              <a:ea typeface="Microsoft YaHei UI" panose="020B0503020204020204" pitchFamily="34" charset="-122"/>
            </a:rPr>
            <a:t> </a:t>
          </a:r>
          <a:r>
            <a:rPr lang="en-US" sz="1400" b="1" kern="1200" dirty="0" err="1">
              <a:solidFill>
                <a:schemeClr val="bg1">
                  <a:lumMod val="95000"/>
                  <a:lumOff val="5000"/>
                </a:schemeClr>
              </a:solidFill>
              <a:latin typeface="Microsoft YaHei UI" panose="020B0503020204020204" pitchFamily="34" charset="-122"/>
              <a:ea typeface="Microsoft YaHei UI" panose="020B0503020204020204" pitchFamily="34" charset="-122"/>
            </a:rPr>
            <a:t>ishlatish</a:t>
          </a:r>
          <a:r>
            <a:rPr lang="en-US" sz="1400" b="1" kern="1200" dirty="0">
              <a:solidFill>
                <a:schemeClr val="bg1">
                  <a:lumMod val="95000"/>
                  <a:lumOff val="5000"/>
                </a:schemeClr>
              </a:solidFill>
              <a:latin typeface="Microsoft YaHei UI" panose="020B0503020204020204" pitchFamily="34" charset="-122"/>
              <a:ea typeface="Microsoft YaHei UI" panose="020B0503020204020204" pitchFamily="34" charset="-122"/>
            </a:rPr>
            <a:t> </a:t>
          </a:r>
          <a:r>
            <a:rPr lang="en-US" sz="1400" b="1" kern="1200" dirty="0" err="1">
              <a:solidFill>
                <a:schemeClr val="bg1">
                  <a:lumMod val="95000"/>
                  <a:lumOff val="5000"/>
                </a:schemeClr>
              </a:solidFill>
              <a:latin typeface="Microsoft YaHei UI" panose="020B0503020204020204" pitchFamily="34" charset="-122"/>
              <a:ea typeface="Microsoft YaHei UI" panose="020B0503020204020204" pitchFamily="34" charset="-122"/>
            </a:rPr>
            <a:t>monitoringi</a:t>
          </a:r>
          <a:endParaRPr lang="ru-RU" sz="1400" b="1" kern="1200" dirty="0">
            <a:solidFill>
              <a:schemeClr val="bg1">
                <a:lumMod val="95000"/>
                <a:lumOff val="5000"/>
              </a:schemeClr>
            </a:solidFill>
            <a:latin typeface="Microsoft YaHei UI" panose="020B0503020204020204" pitchFamily="34" charset="-122"/>
            <a:ea typeface="Microsoft YaHei UI" panose="020B0503020204020204" pitchFamily="34" charset="-122"/>
          </a:endParaRPr>
        </a:p>
      </dsp:txBody>
      <dsp:txXfrm>
        <a:off x="3533129" y="266538"/>
        <a:ext cx="3099718" cy="501161"/>
      </dsp:txXfrm>
    </dsp:sp>
    <dsp:sp modelId="{A6496632-9C37-411B-8725-5B0B07BA80CA}">
      <dsp:nvSpPr>
        <dsp:cNvPr id="0" name=""/>
        <dsp:cNvSpPr/>
      </dsp:nvSpPr>
      <dsp:spPr>
        <a:xfrm>
          <a:off x="3544193" y="718718"/>
          <a:ext cx="3077590" cy="3999121"/>
        </a:xfrm>
        <a:prstGeom prst="rect">
          <a:avLst/>
        </a:prstGeom>
        <a:solidFill>
          <a:schemeClr val="accent3">
            <a:tint val="40000"/>
            <a:alpha val="90000"/>
            <a:hueOff val="2613171"/>
            <a:satOff val="-13365"/>
            <a:lumOff val="-1860"/>
            <a:alphaOff val="0"/>
          </a:schemeClr>
        </a:solidFill>
        <a:ln w="15875" cap="flat" cmpd="sng" algn="ctr">
          <a:solidFill>
            <a:schemeClr val="accent3">
              <a:tint val="40000"/>
              <a:alpha val="90000"/>
              <a:hueOff val="2613171"/>
              <a:satOff val="-13365"/>
              <a:lumOff val="-186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4676" tIns="74676" rIns="99568" bIns="112014" numCol="1" spcCol="1270" anchor="t" anchorCtr="0">
          <a:noAutofit/>
        </a:bodyPr>
        <a:lstStyle/>
        <a:p>
          <a:pPr marL="114300" lvl="1" indent="-114300" algn="l" defTabSz="622300">
            <a:lnSpc>
              <a:spcPct val="90000"/>
            </a:lnSpc>
            <a:spcBef>
              <a:spcPct val="0"/>
            </a:spcBef>
            <a:spcAft>
              <a:spcPct val="15000"/>
            </a:spcAft>
            <a:buChar char="•"/>
          </a:pPr>
          <a:r>
            <a:rPr lang="en-US" sz="1400" kern="1200" dirty="0">
              <a:latin typeface="Microsoft YaHei UI" panose="020B0503020204020204" pitchFamily="34" charset="-122"/>
              <a:ea typeface="Microsoft YaHei UI" panose="020B0503020204020204" pitchFamily="34" charset="-122"/>
            </a:rPr>
            <a:t>Chet </a:t>
          </a:r>
          <a:r>
            <a:rPr lang="en-US" sz="1400" kern="1200" dirty="0" err="1">
              <a:latin typeface="Microsoft YaHei UI" panose="020B0503020204020204" pitchFamily="34" charset="-122"/>
              <a:ea typeface="Microsoft YaHei UI" panose="020B0503020204020204" pitchFamily="34" charset="-122"/>
            </a:rPr>
            <a:t>eldan</a:t>
          </a:r>
          <a:r>
            <a:rPr lang="en-US" sz="1400" kern="1200" dirty="0">
              <a:latin typeface="Microsoft YaHei UI" panose="020B0503020204020204" pitchFamily="34" charset="-122"/>
              <a:ea typeface="Microsoft YaHei UI" panose="020B0503020204020204" pitchFamily="34" charset="-122"/>
            </a:rPr>
            <a:t> import </a:t>
          </a:r>
          <a:r>
            <a:rPr lang="en-US" sz="1400" kern="1200" dirty="0" err="1">
              <a:latin typeface="Microsoft YaHei UI" panose="020B0503020204020204" pitchFamily="34" charset="-122"/>
              <a:ea typeface="Microsoft YaHei UI" panose="020B0503020204020204" pitchFamily="34" charset="-122"/>
            </a:rPr>
            <a:t>qilinishi</a:t>
          </a:r>
          <a:r>
            <a:rPr lang="en-US" sz="1400" kern="1200" dirty="0">
              <a:latin typeface="Microsoft YaHei UI" panose="020B0503020204020204" pitchFamily="34" charset="-122"/>
              <a:ea typeface="Microsoft YaHei UI" panose="020B0503020204020204" pitchFamily="34" charset="-122"/>
            </a:rPr>
            <a:t> </a:t>
          </a:r>
          <a:r>
            <a:rPr lang="en-US" sz="1400" kern="1200" dirty="0" err="1">
              <a:latin typeface="Microsoft YaHei UI" panose="020B0503020204020204" pitchFamily="34" charset="-122"/>
              <a:ea typeface="Microsoft YaHei UI" panose="020B0503020204020204" pitchFamily="34" charset="-122"/>
            </a:rPr>
            <a:t>ko‘zda</a:t>
          </a:r>
          <a:r>
            <a:rPr lang="en-US" sz="1400" kern="1200" dirty="0">
              <a:latin typeface="Microsoft YaHei UI" panose="020B0503020204020204" pitchFamily="34" charset="-122"/>
              <a:ea typeface="Microsoft YaHei UI" panose="020B0503020204020204" pitchFamily="34" charset="-122"/>
            </a:rPr>
            <a:t> </a:t>
          </a:r>
          <a:r>
            <a:rPr lang="en-US" sz="1400" kern="1200" dirty="0" err="1">
              <a:latin typeface="Microsoft YaHei UI" panose="020B0503020204020204" pitchFamily="34" charset="-122"/>
              <a:ea typeface="Microsoft YaHei UI" panose="020B0503020204020204" pitchFamily="34" charset="-122"/>
            </a:rPr>
            <a:t>tutilgan</a:t>
          </a:r>
          <a:r>
            <a:rPr lang="en-US" sz="1400" kern="1200" dirty="0">
              <a:latin typeface="Microsoft YaHei UI" panose="020B0503020204020204" pitchFamily="34" charset="-122"/>
              <a:ea typeface="Microsoft YaHei UI" panose="020B0503020204020204" pitchFamily="34" charset="-122"/>
            </a:rPr>
            <a:t> </a:t>
          </a:r>
          <a:r>
            <a:rPr lang="en-US" sz="1400" kern="1200" dirty="0" err="1">
              <a:latin typeface="Microsoft YaHei UI" panose="020B0503020204020204" pitchFamily="34" charset="-122"/>
              <a:ea typeface="Microsoft YaHei UI" panose="020B0503020204020204" pitchFamily="34" charset="-122"/>
            </a:rPr>
            <a:t>mahsulotlar</a:t>
          </a:r>
          <a:r>
            <a:rPr lang="en-US" sz="1400" kern="1200" dirty="0">
              <a:latin typeface="Microsoft YaHei UI" panose="020B0503020204020204" pitchFamily="34" charset="-122"/>
              <a:ea typeface="Microsoft YaHei UI" panose="020B0503020204020204" pitchFamily="34" charset="-122"/>
            </a:rPr>
            <a:t> (</a:t>
          </a:r>
          <a:r>
            <a:rPr lang="en-US" sz="1400" kern="1200" dirty="0" err="1">
              <a:latin typeface="Microsoft YaHei UI" panose="020B0503020204020204" pitchFamily="34" charset="-122"/>
              <a:ea typeface="Microsoft YaHei UI" panose="020B0503020204020204" pitchFamily="34" charset="-122"/>
            </a:rPr>
            <a:t>ish</a:t>
          </a:r>
          <a:r>
            <a:rPr lang="en-US" sz="1400" kern="1200" dirty="0">
              <a:latin typeface="Microsoft YaHei UI" panose="020B0503020204020204" pitchFamily="34" charset="-122"/>
              <a:ea typeface="Microsoft YaHei UI" panose="020B0503020204020204" pitchFamily="34" charset="-122"/>
            </a:rPr>
            <a:t> </a:t>
          </a:r>
          <a:r>
            <a:rPr lang="en-US" sz="1400" kern="1200" dirty="0" err="1">
              <a:latin typeface="Microsoft YaHei UI" panose="020B0503020204020204" pitchFamily="34" charset="-122"/>
              <a:ea typeface="Microsoft YaHei UI" panose="020B0503020204020204" pitchFamily="34" charset="-122"/>
            </a:rPr>
            <a:t>va</a:t>
          </a:r>
          <a:r>
            <a:rPr lang="en-US" sz="1400" kern="1200" dirty="0">
              <a:latin typeface="Microsoft YaHei UI" panose="020B0503020204020204" pitchFamily="34" charset="-122"/>
              <a:ea typeface="Microsoft YaHei UI" panose="020B0503020204020204" pitchFamily="34" charset="-122"/>
            </a:rPr>
            <a:t> </a:t>
          </a:r>
          <a:r>
            <a:rPr lang="en-US" sz="1400" kern="1200" dirty="0" err="1">
              <a:latin typeface="Microsoft YaHei UI" panose="020B0503020204020204" pitchFamily="34" charset="-122"/>
              <a:ea typeface="Microsoft YaHei UI" panose="020B0503020204020204" pitchFamily="34" charset="-122"/>
            </a:rPr>
            <a:t>xizmatlar</a:t>
          </a:r>
          <a:r>
            <a:rPr lang="en-US" sz="1400" kern="1200" dirty="0">
              <a:latin typeface="Microsoft YaHei UI" panose="020B0503020204020204" pitchFamily="34" charset="-122"/>
              <a:ea typeface="Microsoft YaHei UI" panose="020B0503020204020204" pitchFamily="34" charset="-122"/>
            </a:rPr>
            <a:t>) </a:t>
          </a:r>
          <a:r>
            <a:rPr lang="en-US" sz="1400" kern="1200" dirty="0" err="1">
              <a:latin typeface="Microsoft YaHei UI" panose="020B0503020204020204" pitchFamily="34" charset="-122"/>
              <a:ea typeface="Microsoft YaHei UI" panose="020B0503020204020204" pitchFamily="34" charset="-122"/>
            </a:rPr>
            <a:t>uchun</a:t>
          </a:r>
          <a:r>
            <a:rPr lang="en-US" sz="1400" kern="1200" dirty="0">
              <a:latin typeface="Microsoft YaHei UI" panose="020B0503020204020204" pitchFamily="34" charset="-122"/>
              <a:ea typeface="Microsoft YaHei UI" panose="020B0503020204020204" pitchFamily="34" charset="-122"/>
            </a:rPr>
            <a:t> </a:t>
          </a:r>
          <a:r>
            <a:rPr lang="en-US" sz="1400" kern="1200" dirty="0" err="1">
              <a:latin typeface="Microsoft YaHei UI" panose="020B0503020204020204" pitchFamily="34" charset="-122"/>
              <a:ea typeface="Microsoft YaHei UI" panose="020B0503020204020204" pitchFamily="34" charset="-122"/>
            </a:rPr>
            <a:t>ajratilgan</a:t>
          </a:r>
          <a:r>
            <a:rPr lang="en-US" sz="1400" kern="1200" dirty="0">
              <a:latin typeface="Microsoft YaHei UI" panose="020B0503020204020204" pitchFamily="34" charset="-122"/>
              <a:ea typeface="Microsoft YaHei UI" panose="020B0503020204020204" pitchFamily="34" charset="-122"/>
            </a:rPr>
            <a:t> </a:t>
          </a:r>
          <a:r>
            <a:rPr lang="en-US" sz="1400" kern="1200" dirty="0" err="1">
              <a:latin typeface="Microsoft YaHei UI" panose="020B0503020204020204" pitchFamily="34" charset="-122"/>
              <a:ea typeface="Microsoft YaHei UI" panose="020B0503020204020204" pitchFamily="34" charset="-122"/>
            </a:rPr>
            <a:t>kreditlarni</a:t>
          </a:r>
          <a:r>
            <a:rPr lang="en-US" sz="1400" kern="1200" dirty="0">
              <a:latin typeface="Microsoft YaHei UI" panose="020B0503020204020204" pitchFamily="34" charset="-122"/>
              <a:ea typeface="Microsoft YaHei UI" panose="020B0503020204020204" pitchFamily="34" charset="-122"/>
            </a:rPr>
            <a:t> </a:t>
          </a:r>
          <a:r>
            <a:rPr lang="en-US" sz="1400" kern="1200" dirty="0" err="1">
              <a:latin typeface="Microsoft YaHei UI" panose="020B0503020204020204" pitchFamily="34" charset="-122"/>
              <a:ea typeface="Microsoft YaHei UI" panose="020B0503020204020204" pitchFamily="34" charset="-122"/>
            </a:rPr>
            <a:t>maqsadli</a:t>
          </a:r>
          <a:r>
            <a:rPr lang="en-US" sz="1400" kern="1200" dirty="0">
              <a:latin typeface="Microsoft YaHei UI" panose="020B0503020204020204" pitchFamily="34" charset="-122"/>
              <a:ea typeface="Microsoft YaHei UI" panose="020B0503020204020204" pitchFamily="34" charset="-122"/>
            </a:rPr>
            <a:t> </a:t>
          </a:r>
          <a:r>
            <a:rPr lang="en-US" sz="1400" kern="1200" dirty="0" err="1">
              <a:latin typeface="Microsoft YaHei UI" panose="020B0503020204020204" pitchFamily="34" charset="-122"/>
              <a:ea typeface="Microsoft YaHei UI" panose="020B0503020204020204" pitchFamily="34" charset="-122"/>
            </a:rPr>
            <a:t>ishlatilish</a:t>
          </a:r>
          <a:r>
            <a:rPr lang="en-US" sz="1400" kern="1200" dirty="0">
              <a:latin typeface="Microsoft YaHei UI" panose="020B0503020204020204" pitchFamily="34" charset="-122"/>
              <a:ea typeface="Microsoft YaHei UI" panose="020B0503020204020204" pitchFamily="34" charset="-122"/>
            </a:rPr>
            <a:t> </a:t>
          </a:r>
          <a:r>
            <a:rPr lang="en-US" sz="1400" kern="1200" dirty="0" err="1">
              <a:latin typeface="Microsoft YaHei UI" panose="020B0503020204020204" pitchFamily="34" charset="-122"/>
              <a:ea typeface="Microsoft YaHei UI" panose="020B0503020204020204" pitchFamily="34" charset="-122"/>
            </a:rPr>
            <a:t>monitoringi</a:t>
          </a:r>
          <a:r>
            <a:rPr lang="en-US" sz="1400" kern="1200" dirty="0">
              <a:latin typeface="Microsoft YaHei UI" panose="020B0503020204020204" pitchFamily="34" charset="-122"/>
              <a:ea typeface="Microsoft YaHei UI" panose="020B0503020204020204" pitchFamily="34" charset="-122"/>
            </a:rPr>
            <a:t> </a:t>
          </a:r>
          <a:r>
            <a:rPr lang="en-US" sz="1400" kern="1200" dirty="0" err="1">
              <a:latin typeface="Microsoft YaHei UI" panose="020B0503020204020204" pitchFamily="34" charset="-122"/>
              <a:ea typeface="Microsoft YaHei UI" panose="020B0503020204020204" pitchFamily="34" charset="-122"/>
            </a:rPr>
            <a:t>kredit</a:t>
          </a:r>
          <a:r>
            <a:rPr lang="en-US" sz="1400" kern="1200" dirty="0">
              <a:latin typeface="Microsoft YaHei UI" panose="020B0503020204020204" pitchFamily="34" charset="-122"/>
              <a:ea typeface="Microsoft YaHei UI" panose="020B0503020204020204" pitchFamily="34" charset="-122"/>
            </a:rPr>
            <a:t> </a:t>
          </a:r>
          <a:r>
            <a:rPr lang="en-US" sz="1400" kern="1200" dirty="0" err="1">
              <a:latin typeface="Microsoft YaHei UI" panose="020B0503020204020204" pitchFamily="34" charset="-122"/>
              <a:ea typeface="Microsoft YaHei UI" panose="020B0503020204020204" pitchFamily="34" charset="-122"/>
            </a:rPr>
            <a:t>ajratilgan</a:t>
          </a:r>
          <a:r>
            <a:rPr lang="en-US" sz="1400" kern="1200" dirty="0">
              <a:latin typeface="Microsoft YaHei UI" panose="020B0503020204020204" pitchFamily="34" charset="-122"/>
              <a:ea typeface="Microsoft YaHei UI" panose="020B0503020204020204" pitchFamily="34" charset="-122"/>
            </a:rPr>
            <a:t> </a:t>
          </a:r>
          <a:r>
            <a:rPr lang="en-US" sz="1400" kern="1200" dirty="0" err="1">
              <a:latin typeface="Microsoft YaHei UI" panose="020B0503020204020204" pitchFamily="34" charset="-122"/>
              <a:ea typeface="Microsoft YaHei UI" panose="020B0503020204020204" pitchFamily="34" charset="-122"/>
            </a:rPr>
            <a:t>sanadan</a:t>
          </a:r>
          <a:r>
            <a:rPr lang="en-US" sz="1400" kern="1200" dirty="0">
              <a:latin typeface="Microsoft YaHei UI" panose="020B0503020204020204" pitchFamily="34" charset="-122"/>
              <a:ea typeface="Microsoft YaHei UI" panose="020B0503020204020204" pitchFamily="34" charset="-122"/>
            </a:rPr>
            <a:t> </a:t>
          </a:r>
          <a:r>
            <a:rPr lang="en-US" sz="1400" kern="1200" dirty="0" err="1">
              <a:latin typeface="Microsoft YaHei UI" panose="020B0503020204020204" pitchFamily="34" charset="-122"/>
              <a:ea typeface="Microsoft YaHei UI" panose="020B0503020204020204" pitchFamily="34" charset="-122"/>
            </a:rPr>
            <a:t>e’tiboran</a:t>
          </a:r>
          <a:r>
            <a:rPr lang="en-US" sz="1400" kern="1200" dirty="0">
              <a:latin typeface="Microsoft YaHei UI" panose="020B0503020204020204" pitchFamily="34" charset="-122"/>
              <a:ea typeface="Microsoft YaHei UI" panose="020B0503020204020204" pitchFamily="34" charset="-122"/>
            </a:rPr>
            <a:t> 180 </a:t>
          </a:r>
          <a:r>
            <a:rPr lang="en-US" sz="1400" kern="1200" dirty="0" err="1">
              <a:latin typeface="Microsoft YaHei UI" panose="020B0503020204020204" pitchFamily="34" charset="-122"/>
              <a:ea typeface="Microsoft YaHei UI" panose="020B0503020204020204" pitchFamily="34" charset="-122"/>
            </a:rPr>
            <a:t>kungacha</a:t>
          </a:r>
          <a:r>
            <a:rPr lang="en-US" sz="1400" kern="1200" dirty="0">
              <a:latin typeface="Microsoft YaHei UI" panose="020B0503020204020204" pitchFamily="34" charset="-122"/>
              <a:ea typeface="Microsoft YaHei UI" panose="020B0503020204020204" pitchFamily="34" charset="-122"/>
            </a:rPr>
            <a:t> </a:t>
          </a:r>
          <a:r>
            <a:rPr lang="en-US" sz="1400" kern="1200" dirty="0" err="1">
              <a:latin typeface="Microsoft YaHei UI" panose="020B0503020204020204" pitchFamily="34" charset="-122"/>
              <a:ea typeface="Microsoft YaHei UI" panose="020B0503020204020204" pitchFamily="34" charset="-122"/>
            </a:rPr>
            <a:t>bo‘lgan</a:t>
          </a:r>
          <a:r>
            <a:rPr lang="en-US" sz="1400" kern="1200" dirty="0">
              <a:latin typeface="Microsoft YaHei UI" panose="020B0503020204020204" pitchFamily="34" charset="-122"/>
              <a:ea typeface="Microsoft YaHei UI" panose="020B0503020204020204" pitchFamily="34" charset="-122"/>
            </a:rPr>
            <a:t> </a:t>
          </a:r>
          <a:r>
            <a:rPr lang="en-US" sz="1400" kern="1200" dirty="0" err="1">
              <a:latin typeface="Microsoft YaHei UI" panose="020B0503020204020204" pitchFamily="34" charset="-122"/>
              <a:ea typeface="Microsoft YaHei UI" panose="020B0503020204020204" pitchFamily="34" charset="-122"/>
            </a:rPr>
            <a:t>muddatda</a:t>
          </a:r>
          <a:r>
            <a:rPr lang="en-US" sz="1400" kern="1200" dirty="0">
              <a:latin typeface="Microsoft YaHei UI" panose="020B0503020204020204" pitchFamily="34" charset="-122"/>
              <a:ea typeface="Microsoft YaHei UI" panose="020B0503020204020204" pitchFamily="34" charset="-122"/>
            </a:rPr>
            <a:t>;</a:t>
          </a:r>
          <a:endParaRPr lang="ru-RU" sz="1400" kern="1200" dirty="0">
            <a:latin typeface="Microsoft YaHei UI" panose="020B0503020204020204" pitchFamily="34" charset="-122"/>
            <a:ea typeface="Microsoft YaHei UI" panose="020B0503020204020204" pitchFamily="34" charset="-122"/>
          </a:endParaRPr>
        </a:p>
        <a:p>
          <a:pPr marL="114300" lvl="1" indent="-114300" algn="l" defTabSz="622300">
            <a:lnSpc>
              <a:spcPct val="90000"/>
            </a:lnSpc>
            <a:spcBef>
              <a:spcPct val="0"/>
            </a:spcBef>
            <a:spcAft>
              <a:spcPct val="15000"/>
            </a:spcAft>
            <a:buChar char="•"/>
          </a:pPr>
          <a:r>
            <a:rPr lang="en-US" sz="1400" kern="1200" dirty="0">
              <a:latin typeface="Microsoft YaHei UI" panose="020B0503020204020204" pitchFamily="34" charset="-122"/>
              <a:ea typeface="Microsoft YaHei UI" panose="020B0503020204020204" pitchFamily="34" charset="-122"/>
            </a:rPr>
            <a:t>boshqa maqsadlar uchun ajratilgan kreditlar bo‘yicha, kredit ajratilgan sanadan e’tiboran - 30 kungacha bo‘lgan muddatda.</a:t>
          </a:r>
          <a:endParaRPr lang="ru-RU" sz="1400" kern="1200" dirty="0">
            <a:latin typeface="Microsoft YaHei UI" panose="020B0503020204020204" pitchFamily="34" charset="-122"/>
            <a:ea typeface="Microsoft YaHei UI" panose="020B0503020204020204" pitchFamily="34" charset="-122"/>
          </a:endParaRPr>
        </a:p>
      </dsp:txBody>
      <dsp:txXfrm>
        <a:off x="3544193" y="718718"/>
        <a:ext cx="3077590" cy="3999121"/>
      </dsp:txXfrm>
    </dsp:sp>
    <dsp:sp modelId="{090A00F9-CF5A-446F-9268-7DB3F9DDBB3C}">
      <dsp:nvSpPr>
        <dsp:cNvPr id="0" name=""/>
        <dsp:cNvSpPr/>
      </dsp:nvSpPr>
      <dsp:spPr>
        <a:xfrm>
          <a:off x="7063710" y="266538"/>
          <a:ext cx="3099718" cy="501161"/>
        </a:xfrm>
        <a:prstGeom prst="rect">
          <a:avLst/>
        </a:prstGeom>
        <a:solidFill>
          <a:schemeClr val="accent3">
            <a:hueOff val="6059134"/>
            <a:satOff val="36540"/>
            <a:lumOff val="-22155"/>
            <a:alphaOff val="0"/>
          </a:schemeClr>
        </a:solidFill>
        <a:ln w="15875" cap="flat" cmpd="sng" algn="ctr">
          <a:solidFill>
            <a:schemeClr val="accent3">
              <a:hueOff val="6059134"/>
              <a:satOff val="36540"/>
              <a:lumOff val="-22155"/>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56896" rIns="99568" bIns="56896" numCol="1" spcCol="1270" anchor="ctr" anchorCtr="0">
          <a:noAutofit/>
        </a:bodyPr>
        <a:lstStyle/>
        <a:p>
          <a:pPr marL="0" lvl="0" indent="0" algn="ctr" defTabSz="622300">
            <a:lnSpc>
              <a:spcPct val="90000"/>
            </a:lnSpc>
            <a:spcBef>
              <a:spcPct val="0"/>
            </a:spcBef>
            <a:spcAft>
              <a:spcPct val="35000"/>
            </a:spcAft>
            <a:buNone/>
          </a:pPr>
          <a:r>
            <a:rPr lang="en-US" sz="1400" b="1" kern="1200" dirty="0" err="1">
              <a:solidFill>
                <a:schemeClr val="accent3">
                  <a:lumMod val="20000"/>
                  <a:lumOff val="80000"/>
                </a:schemeClr>
              </a:solidFill>
              <a:latin typeface="Microsoft YaHei UI" panose="020B0503020204020204" pitchFamily="34" charset="-122"/>
              <a:ea typeface="Microsoft YaHei UI" panose="020B0503020204020204" pitchFamily="34" charset="-122"/>
            </a:rPr>
            <a:t>Joriy</a:t>
          </a:r>
          <a:r>
            <a:rPr lang="en-US" sz="1400" b="1" kern="1200" dirty="0">
              <a:solidFill>
                <a:schemeClr val="accent3">
                  <a:lumMod val="20000"/>
                  <a:lumOff val="80000"/>
                </a:schemeClr>
              </a:solidFill>
              <a:latin typeface="Microsoft YaHei UI" panose="020B0503020204020204" pitchFamily="34" charset="-122"/>
              <a:ea typeface="Microsoft YaHei UI" panose="020B0503020204020204" pitchFamily="34" charset="-122"/>
            </a:rPr>
            <a:t> monitoring</a:t>
          </a:r>
          <a:endParaRPr lang="ru-RU" sz="1400" b="1" kern="1200" dirty="0">
            <a:solidFill>
              <a:schemeClr val="accent3">
                <a:lumMod val="20000"/>
                <a:lumOff val="80000"/>
              </a:schemeClr>
            </a:solidFill>
            <a:latin typeface="Microsoft YaHei UI" panose="020B0503020204020204" pitchFamily="34" charset="-122"/>
            <a:ea typeface="Microsoft YaHei UI" panose="020B0503020204020204" pitchFamily="34" charset="-122"/>
          </a:endParaRPr>
        </a:p>
      </dsp:txBody>
      <dsp:txXfrm>
        <a:off x="7063710" y="266538"/>
        <a:ext cx="3099718" cy="501161"/>
      </dsp:txXfrm>
    </dsp:sp>
    <dsp:sp modelId="{3A8FBB64-D5D4-4747-A4D9-94A9745345FA}">
      <dsp:nvSpPr>
        <dsp:cNvPr id="0" name=""/>
        <dsp:cNvSpPr/>
      </dsp:nvSpPr>
      <dsp:spPr>
        <a:xfrm>
          <a:off x="7074774" y="718718"/>
          <a:ext cx="3077590" cy="3999121"/>
        </a:xfrm>
        <a:prstGeom prst="rect">
          <a:avLst/>
        </a:prstGeom>
        <a:solidFill>
          <a:schemeClr val="accent3">
            <a:tint val="40000"/>
            <a:alpha val="90000"/>
            <a:hueOff val="5226342"/>
            <a:satOff val="-26730"/>
            <a:lumOff val="-3721"/>
            <a:alphaOff val="0"/>
          </a:schemeClr>
        </a:solidFill>
        <a:ln w="15875" cap="flat" cmpd="sng" algn="ctr">
          <a:solidFill>
            <a:schemeClr val="accent3">
              <a:tint val="40000"/>
              <a:alpha val="90000"/>
              <a:hueOff val="5226342"/>
              <a:satOff val="-26730"/>
              <a:lumOff val="-3721"/>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4676" tIns="74676" rIns="99568" bIns="112014" numCol="1" spcCol="1270" anchor="t" anchorCtr="0">
          <a:noAutofit/>
        </a:bodyPr>
        <a:lstStyle/>
        <a:p>
          <a:pPr marL="114300" lvl="1" indent="-114300" algn="l" defTabSz="622300">
            <a:lnSpc>
              <a:spcPct val="90000"/>
            </a:lnSpc>
            <a:spcBef>
              <a:spcPct val="0"/>
            </a:spcBef>
            <a:spcAft>
              <a:spcPct val="15000"/>
            </a:spcAft>
            <a:buChar char="•"/>
          </a:pPr>
          <a:r>
            <a:rPr lang="en-US" sz="1400" kern="1200" dirty="0" err="1">
              <a:latin typeface="Microsoft YaHei UI" panose="020B0503020204020204" pitchFamily="34" charset="-122"/>
              <a:ea typeface="Microsoft YaHei UI" panose="020B0503020204020204" pitchFamily="34" charset="-122"/>
            </a:rPr>
            <a:t>Yuridik</a:t>
          </a:r>
          <a:r>
            <a:rPr lang="en-US" sz="1400" kern="1200" dirty="0">
              <a:latin typeface="Microsoft YaHei UI" panose="020B0503020204020204" pitchFamily="34" charset="-122"/>
              <a:ea typeface="Microsoft YaHei UI" panose="020B0503020204020204" pitchFamily="34" charset="-122"/>
            </a:rPr>
            <a:t> </a:t>
          </a:r>
          <a:r>
            <a:rPr lang="en-US" sz="1400" kern="1200" dirty="0" err="1">
              <a:latin typeface="Microsoft YaHei UI" panose="020B0503020204020204" pitchFamily="34" charset="-122"/>
              <a:ea typeface="Microsoft YaHei UI" panose="020B0503020204020204" pitchFamily="34" charset="-122"/>
            </a:rPr>
            <a:t>shaxslar</a:t>
          </a:r>
          <a:r>
            <a:rPr lang="en-US" sz="1400" kern="1200" dirty="0">
              <a:latin typeface="Microsoft YaHei UI" panose="020B0503020204020204" pitchFamily="34" charset="-122"/>
              <a:ea typeface="Microsoft YaHei UI" panose="020B0503020204020204" pitchFamily="34" charset="-122"/>
            </a:rPr>
            <a:t> </a:t>
          </a:r>
          <a:r>
            <a:rPr lang="en-US" sz="1400" kern="1200" dirty="0" err="1">
              <a:latin typeface="Microsoft YaHei UI" panose="020B0503020204020204" pitchFamily="34" charset="-122"/>
              <a:ea typeface="Microsoft YaHei UI" panose="020B0503020204020204" pitchFamily="34" charset="-122"/>
            </a:rPr>
            <a:t>va</a:t>
          </a:r>
          <a:r>
            <a:rPr lang="en-US" sz="1400" kern="1200" dirty="0">
              <a:latin typeface="Microsoft YaHei UI" panose="020B0503020204020204" pitchFamily="34" charset="-122"/>
              <a:ea typeface="Microsoft YaHei UI" panose="020B0503020204020204" pitchFamily="34" charset="-122"/>
            </a:rPr>
            <a:t> </a:t>
          </a:r>
          <a:r>
            <a:rPr lang="en-US" sz="1400" kern="1200" dirty="0" err="1">
              <a:latin typeface="Microsoft YaHei UI" panose="020B0503020204020204" pitchFamily="34" charset="-122"/>
              <a:ea typeface="Microsoft YaHei UI" panose="020B0503020204020204" pitchFamily="34" charset="-122"/>
            </a:rPr>
            <a:t>yakka</a:t>
          </a:r>
          <a:r>
            <a:rPr lang="en-US" sz="1400" kern="1200" dirty="0">
              <a:latin typeface="Microsoft YaHei UI" panose="020B0503020204020204" pitchFamily="34" charset="-122"/>
              <a:ea typeface="Microsoft YaHei UI" panose="020B0503020204020204" pitchFamily="34" charset="-122"/>
            </a:rPr>
            <a:t> </a:t>
          </a:r>
          <a:r>
            <a:rPr lang="en-US" sz="1400" kern="1200" dirty="0" err="1">
              <a:latin typeface="Microsoft YaHei UI" panose="020B0503020204020204" pitchFamily="34" charset="-122"/>
              <a:ea typeface="Microsoft YaHei UI" panose="020B0503020204020204" pitchFamily="34" charset="-122"/>
            </a:rPr>
            <a:t>tartibdagi</a:t>
          </a:r>
          <a:r>
            <a:rPr lang="en-US" sz="1400" kern="1200" dirty="0">
              <a:latin typeface="Microsoft YaHei UI" panose="020B0503020204020204" pitchFamily="34" charset="-122"/>
              <a:ea typeface="Microsoft YaHei UI" panose="020B0503020204020204" pitchFamily="34" charset="-122"/>
            </a:rPr>
            <a:t> </a:t>
          </a:r>
          <a:r>
            <a:rPr lang="en-US" sz="1400" kern="1200" dirty="0" err="1">
              <a:latin typeface="Microsoft YaHei UI" panose="020B0503020204020204" pitchFamily="34" charset="-122"/>
              <a:ea typeface="Microsoft YaHei UI" panose="020B0503020204020204" pitchFamily="34" charset="-122"/>
            </a:rPr>
            <a:t>tadbirkorlarga</a:t>
          </a:r>
          <a:r>
            <a:rPr lang="en-US" sz="1400" kern="1200" dirty="0">
              <a:latin typeface="Microsoft YaHei UI" panose="020B0503020204020204" pitchFamily="34" charset="-122"/>
              <a:ea typeface="Microsoft YaHei UI" panose="020B0503020204020204" pitchFamily="34" charset="-122"/>
            </a:rPr>
            <a:t> </a:t>
          </a:r>
          <a:r>
            <a:rPr lang="en-US" sz="1400" kern="1200" dirty="0" err="1">
              <a:latin typeface="Microsoft YaHei UI" panose="020B0503020204020204" pitchFamily="34" charset="-122"/>
              <a:ea typeface="Microsoft YaHei UI" panose="020B0503020204020204" pitchFamily="34" charset="-122"/>
            </a:rPr>
            <a:t>ajratilgan</a:t>
          </a:r>
          <a:r>
            <a:rPr lang="en-US" sz="1400" kern="1200" dirty="0">
              <a:latin typeface="Microsoft YaHei UI" panose="020B0503020204020204" pitchFamily="34" charset="-122"/>
              <a:ea typeface="Microsoft YaHei UI" panose="020B0503020204020204" pitchFamily="34" charset="-122"/>
            </a:rPr>
            <a:t> </a:t>
          </a:r>
          <a:r>
            <a:rPr lang="en-US" sz="1400" kern="1200" dirty="0" err="1">
              <a:latin typeface="Microsoft YaHei UI" panose="020B0503020204020204" pitchFamily="34" charset="-122"/>
              <a:ea typeface="Microsoft YaHei UI" panose="020B0503020204020204" pitchFamily="34" charset="-122"/>
            </a:rPr>
            <a:t>kreditlar</a:t>
          </a:r>
          <a:r>
            <a:rPr lang="en-US" sz="1400" kern="1200" dirty="0">
              <a:latin typeface="Microsoft YaHei UI" panose="020B0503020204020204" pitchFamily="34" charset="-122"/>
              <a:ea typeface="Microsoft YaHei UI" panose="020B0503020204020204" pitchFamily="34" charset="-122"/>
            </a:rPr>
            <a:t> har </a:t>
          </a:r>
          <a:r>
            <a:rPr lang="en-US" sz="1400" kern="1200" dirty="0" err="1">
              <a:latin typeface="Microsoft YaHei UI" panose="020B0503020204020204" pitchFamily="34" charset="-122"/>
              <a:ea typeface="Microsoft YaHei UI" panose="020B0503020204020204" pitchFamily="34" charset="-122"/>
            </a:rPr>
            <a:t>olti</a:t>
          </a:r>
          <a:r>
            <a:rPr lang="en-US" sz="1400" kern="1200" dirty="0">
              <a:latin typeface="Microsoft YaHei UI" panose="020B0503020204020204" pitchFamily="34" charset="-122"/>
              <a:ea typeface="Microsoft YaHei UI" panose="020B0503020204020204" pitchFamily="34" charset="-122"/>
            </a:rPr>
            <a:t> </a:t>
          </a:r>
          <a:r>
            <a:rPr lang="en-US" sz="1400" kern="1200" dirty="0" err="1">
              <a:latin typeface="Microsoft YaHei UI" panose="020B0503020204020204" pitchFamily="34" charset="-122"/>
              <a:ea typeface="Microsoft YaHei UI" panose="020B0503020204020204" pitchFamily="34" charset="-122"/>
            </a:rPr>
            <a:t>oyda</a:t>
          </a:r>
          <a:r>
            <a:rPr lang="en-US" sz="1400" kern="1200" dirty="0">
              <a:latin typeface="Microsoft YaHei UI" panose="020B0503020204020204" pitchFamily="34" charset="-122"/>
              <a:ea typeface="Microsoft YaHei UI" panose="020B0503020204020204" pitchFamily="34" charset="-122"/>
            </a:rPr>
            <a:t> </a:t>
          </a:r>
          <a:r>
            <a:rPr lang="en-US" sz="1400" kern="1200" dirty="0" err="1">
              <a:latin typeface="Microsoft YaHei UI" panose="020B0503020204020204" pitchFamily="34" charset="-122"/>
              <a:ea typeface="Microsoft YaHei UI" panose="020B0503020204020204" pitchFamily="34" charset="-122"/>
            </a:rPr>
            <a:t>bir</a:t>
          </a:r>
          <a:r>
            <a:rPr lang="en-US" sz="1400" kern="1200" dirty="0">
              <a:latin typeface="Microsoft YaHei UI" panose="020B0503020204020204" pitchFamily="34" charset="-122"/>
              <a:ea typeface="Microsoft YaHei UI" panose="020B0503020204020204" pitchFamily="34" charset="-122"/>
            </a:rPr>
            <a:t> </a:t>
          </a:r>
          <a:r>
            <a:rPr lang="en-US" sz="1400" kern="1200" dirty="0" err="1">
              <a:latin typeface="Microsoft YaHei UI" panose="020B0503020204020204" pitchFamily="34" charset="-122"/>
              <a:ea typeface="Microsoft YaHei UI" panose="020B0503020204020204" pitchFamily="34" charset="-122"/>
            </a:rPr>
            <a:t>marotaba</a:t>
          </a:r>
          <a:r>
            <a:rPr lang="en-US" sz="1400" kern="1200" dirty="0">
              <a:latin typeface="Microsoft YaHei UI" panose="020B0503020204020204" pitchFamily="34" charset="-122"/>
              <a:ea typeface="Microsoft YaHei UI" panose="020B0503020204020204" pitchFamily="34" charset="-122"/>
            </a:rPr>
            <a:t>;</a:t>
          </a:r>
          <a:endParaRPr lang="ru-RU" sz="1400" kern="1200" dirty="0">
            <a:latin typeface="Microsoft YaHei UI" panose="020B0503020204020204" pitchFamily="34" charset="-122"/>
            <a:ea typeface="Microsoft YaHei UI" panose="020B0503020204020204" pitchFamily="34" charset="-122"/>
          </a:endParaRPr>
        </a:p>
        <a:p>
          <a:pPr marL="114300" lvl="1" indent="-114300" algn="l" defTabSz="622300">
            <a:lnSpc>
              <a:spcPct val="90000"/>
            </a:lnSpc>
            <a:spcBef>
              <a:spcPct val="0"/>
            </a:spcBef>
            <a:spcAft>
              <a:spcPct val="15000"/>
            </a:spcAft>
            <a:buChar char="•"/>
          </a:pPr>
          <a:r>
            <a:rPr lang="en-US" sz="1400" kern="1200" dirty="0">
              <a:latin typeface="Microsoft YaHei UI" panose="020B0503020204020204" pitchFamily="34" charset="-122"/>
              <a:ea typeface="Microsoft YaHei UI" panose="020B0503020204020204" pitchFamily="34" charset="-122"/>
            </a:rPr>
            <a:t>Bank balansiga qabul qilingan hamda bo‘lib-bo‘lib to‘lash sharti bilan sotilgan mulklarning holati har chorakda bir marotaba;</a:t>
          </a:r>
          <a:endParaRPr lang="ru-RU" sz="1400" kern="1200" dirty="0">
            <a:latin typeface="Microsoft YaHei UI" panose="020B0503020204020204" pitchFamily="34" charset="-122"/>
            <a:ea typeface="Microsoft YaHei UI" panose="020B0503020204020204" pitchFamily="34" charset="-122"/>
          </a:endParaRPr>
        </a:p>
        <a:p>
          <a:pPr marL="114300" lvl="1" indent="-114300" algn="l" defTabSz="622300">
            <a:lnSpc>
              <a:spcPct val="90000"/>
            </a:lnSpc>
            <a:spcBef>
              <a:spcPct val="0"/>
            </a:spcBef>
            <a:spcAft>
              <a:spcPct val="15000"/>
            </a:spcAft>
            <a:buChar char="•"/>
          </a:pPr>
          <a:r>
            <a:rPr lang="en-US" sz="1400" kern="1200" dirty="0">
              <a:latin typeface="Microsoft YaHei UI" panose="020B0503020204020204" pitchFamily="34" charset="-122"/>
              <a:ea typeface="Microsoft YaHei UI" panose="020B0503020204020204" pitchFamily="34" charset="-122"/>
            </a:rPr>
            <a:t>Jismoniy shaxslarga ajratilgan ipoteka va avtokreditlar garov ta’minoti hamda tadbirkorlik faoliyatini amalga oshirish uchun ajratilgan kreditlar har yilda kamida </a:t>
          </a:r>
          <a:r>
            <a:rPr lang="en-US" sz="1400" kern="1200" dirty="0" err="1">
              <a:latin typeface="Microsoft YaHei UI" panose="020B0503020204020204" pitchFamily="34" charset="-122"/>
              <a:ea typeface="Microsoft YaHei UI" panose="020B0503020204020204" pitchFamily="34" charset="-122"/>
            </a:rPr>
            <a:t>bir</a:t>
          </a:r>
          <a:r>
            <a:rPr lang="en-US" sz="1400" kern="1200" dirty="0">
              <a:latin typeface="Microsoft YaHei UI" panose="020B0503020204020204" pitchFamily="34" charset="-122"/>
              <a:ea typeface="Microsoft YaHei UI" panose="020B0503020204020204" pitchFamily="34" charset="-122"/>
            </a:rPr>
            <a:t> </a:t>
          </a:r>
          <a:r>
            <a:rPr lang="en-US" sz="1400" kern="1200" dirty="0" err="1">
              <a:latin typeface="Microsoft YaHei UI" panose="020B0503020204020204" pitchFamily="34" charset="-122"/>
              <a:ea typeface="Microsoft YaHei UI" panose="020B0503020204020204" pitchFamily="34" charset="-122"/>
            </a:rPr>
            <a:t>marotaba</a:t>
          </a:r>
          <a:r>
            <a:rPr lang="uz-Cyrl-UZ" sz="1400" kern="1200" dirty="0">
              <a:latin typeface="Microsoft YaHei UI" panose="020B0503020204020204" pitchFamily="34" charset="-122"/>
              <a:ea typeface="Microsoft YaHei UI" panose="020B0503020204020204" pitchFamily="34" charset="-122"/>
            </a:rPr>
            <a:t>.</a:t>
          </a:r>
          <a:endParaRPr lang="ru-RU" sz="1400" kern="1200" dirty="0">
            <a:latin typeface="Microsoft YaHei UI" panose="020B0503020204020204" pitchFamily="34" charset="-122"/>
            <a:ea typeface="Microsoft YaHei UI" panose="020B0503020204020204" pitchFamily="34" charset="-122"/>
          </a:endParaRPr>
        </a:p>
      </dsp:txBody>
      <dsp:txXfrm>
        <a:off x="7074774" y="718718"/>
        <a:ext cx="3077590" cy="399912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F9C31E-802D-4921-82B5-1CE752CEE25F}">
      <dsp:nvSpPr>
        <dsp:cNvPr id="0" name=""/>
        <dsp:cNvSpPr/>
      </dsp:nvSpPr>
      <dsp:spPr>
        <a:xfrm>
          <a:off x="1891283" y="2397"/>
          <a:ext cx="3522891" cy="880722"/>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err="1">
              <a:solidFill>
                <a:schemeClr val="accent6">
                  <a:lumMod val="50000"/>
                </a:schemeClr>
              </a:solidFill>
              <a:latin typeface="Microsoft YaHei UI" panose="020B0503020204020204" pitchFamily="34" charset="-122"/>
              <a:ea typeface="Microsoft YaHei UI" panose="020B0503020204020204" pitchFamily="34" charset="-122"/>
            </a:rPr>
            <a:t>Potensial</a:t>
          </a:r>
          <a:r>
            <a:rPr lang="en-US" sz="2000" b="1" kern="1200" dirty="0">
              <a:solidFill>
                <a:schemeClr val="accent6">
                  <a:lumMod val="50000"/>
                </a:schemeClr>
              </a:solidFill>
              <a:latin typeface="Microsoft YaHei UI" panose="020B0503020204020204" pitchFamily="34" charset="-122"/>
              <a:ea typeface="Microsoft YaHei UI" panose="020B0503020204020204" pitchFamily="34" charset="-122"/>
            </a:rPr>
            <a:t> </a:t>
          </a:r>
          <a:r>
            <a:rPr lang="en-US" sz="2000" b="1" kern="1200" dirty="0" err="1">
              <a:solidFill>
                <a:schemeClr val="accent6">
                  <a:lumMod val="50000"/>
                </a:schemeClr>
              </a:solidFill>
              <a:latin typeface="Microsoft YaHei UI" panose="020B0503020204020204" pitchFamily="34" charset="-122"/>
              <a:ea typeface="Microsoft YaHei UI" panose="020B0503020204020204" pitchFamily="34" charset="-122"/>
            </a:rPr>
            <a:t>muammoli</a:t>
          </a:r>
          <a:r>
            <a:rPr lang="en-US" sz="2000" b="1" kern="1200" dirty="0">
              <a:solidFill>
                <a:schemeClr val="accent6">
                  <a:lumMod val="50000"/>
                </a:schemeClr>
              </a:solidFill>
              <a:latin typeface="Microsoft YaHei UI" panose="020B0503020204020204" pitchFamily="34" charset="-122"/>
              <a:ea typeface="Microsoft YaHei UI" panose="020B0503020204020204" pitchFamily="34" charset="-122"/>
            </a:rPr>
            <a:t> </a:t>
          </a:r>
          <a:r>
            <a:rPr lang="en-US" sz="2000" b="1" kern="1200" dirty="0" err="1">
              <a:solidFill>
                <a:schemeClr val="accent6">
                  <a:lumMod val="50000"/>
                </a:schemeClr>
              </a:solidFill>
              <a:latin typeface="Microsoft YaHei UI" panose="020B0503020204020204" pitchFamily="34" charset="-122"/>
              <a:ea typeface="Microsoft YaHei UI" panose="020B0503020204020204" pitchFamily="34" charset="-122"/>
            </a:rPr>
            <a:t>kreditlar</a:t>
          </a:r>
          <a:endParaRPr lang="ru-RU" sz="2000" b="1" kern="1200" dirty="0">
            <a:solidFill>
              <a:schemeClr val="accent6">
                <a:lumMod val="50000"/>
              </a:schemeClr>
            </a:solidFill>
            <a:latin typeface="Microsoft YaHei UI" panose="020B0503020204020204" pitchFamily="34" charset="-122"/>
            <a:ea typeface="Microsoft YaHei UI" panose="020B0503020204020204" pitchFamily="34" charset="-122"/>
          </a:endParaRPr>
        </a:p>
      </dsp:txBody>
      <dsp:txXfrm>
        <a:off x="1917078" y="28192"/>
        <a:ext cx="3471301" cy="829132"/>
      </dsp:txXfrm>
    </dsp:sp>
    <dsp:sp modelId="{5D6DC452-F790-4C28-8D17-EEB3E13BEF66}">
      <dsp:nvSpPr>
        <dsp:cNvPr id="0" name=""/>
        <dsp:cNvSpPr/>
      </dsp:nvSpPr>
      <dsp:spPr>
        <a:xfrm rot="5400000">
          <a:off x="3575666" y="960184"/>
          <a:ext cx="154126" cy="154126"/>
        </a:xfrm>
        <a:prstGeom prst="rightArrow">
          <a:avLst>
            <a:gd name="adj1" fmla="val 667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F424959-6676-4D85-9B53-5723100C5EF5}">
      <dsp:nvSpPr>
        <dsp:cNvPr id="0" name=""/>
        <dsp:cNvSpPr/>
      </dsp:nvSpPr>
      <dsp:spPr>
        <a:xfrm>
          <a:off x="1572603" y="1191373"/>
          <a:ext cx="4160253" cy="893528"/>
        </a:xfrm>
        <a:prstGeom prst="roundRect">
          <a:avLst>
            <a:gd name="adj" fmla="val 10000"/>
          </a:avLst>
        </a:prstGeom>
        <a:solidFill>
          <a:schemeClr val="accent3">
            <a:tint val="40000"/>
            <a:alpha val="90000"/>
            <a:hueOff val="0"/>
            <a:satOff val="0"/>
            <a:lumOff val="0"/>
            <a:alphaOff val="0"/>
          </a:schemeClr>
        </a:solidFill>
        <a:ln w="15875"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kern="1200" dirty="0">
              <a:latin typeface="Microsoft YaHei UI" panose="020B0503020204020204" pitchFamily="34" charset="-122"/>
              <a:ea typeface="Microsoft YaHei UI" panose="020B0503020204020204" pitchFamily="34" charset="-122"/>
            </a:rPr>
            <a:t>60 </a:t>
          </a:r>
          <a:r>
            <a:rPr lang="en-US" sz="1300" kern="1200" dirty="0" err="1">
              <a:latin typeface="Microsoft YaHei UI" panose="020B0503020204020204" pitchFamily="34" charset="-122"/>
              <a:ea typeface="Microsoft YaHei UI" panose="020B0503020204020204" pitchFamily="34" charset="-122"/>
            </a:rPr>
            <a:t>kundan</a:t>
          </a:r>
          <a:r>
            <a:rPr lang="en-US" sz="1300" kern="1200" dirty="0">
              <a:latin typeface="Microsoft YaHei UI" panose="020B0503020204020204" pitchFamily="34" charset="-122"/>
              <a:ea typeface="Microsoft YaHei UI" panose="020B0503020204020204" pitchFamily="34" charset="-122"/>
            </a:rPr>
            <a:t> </a:t>
          </a:r>
          <a:r>
            <a:rPr lang="en-US" sz="1300" kern="1200" dirty="0" err="1">
              <a:latin typeface="Microsoft YaHei UI" panose="020B0503020204020204" pitchFamily="34" charset="-122"/>
              <a:ea typeface="Microsoft YaHei UI" panose="020B0503020204020204" pitchFamily="34" charset="-122"/>
            </a:rPr>
            <a:t>oshgan</a:t>
          </a:r>
          <a:r>
            <a:rPr lang="en-US" sz="1300" kern="1200" dirty="0">
              <a:latin typeface="Microsoft YaHei UI" panose="020B0503020204020204" pitchFamily="34" charset="-122"/>
              <a:ea typeface="Microsoft YaHei UI" panose="020B0503020204020204" pitchFamily="34" charset="-122"/>
            </a:rPr>
            <a:t> </a:t>
          </a:r>
          <a:r>
            <a:rPr lang="en-US" sz="1300" kern="1200" dirty="0" err="1">
              <a:latin typeface="Microsoft YaHei UI" panose="020B0503020204020204" pitchFamily="34" charset="-122"/>
              <a:ea typeface="Microsoft YaHei UI" panose="020B0503020204020204" pitchFamily="34" charset="-122"/>
            </a:rPr>
            <a:t>lekin</a:t>
          </a:r>
          <a:r>
            <a:rPr lang="en-US" sz="1300" kern="1200" dirty="0">
              <a:latin typeface="Microsoft YaHei UI" panose="020B0503020204020204" pitchFamily="34" charset="-122"/>
              <a:ea typeface="Microsoft YaHei UI" panose="020B0503020204020204" pitchFamily="34" charset="-122"/>
            </a:rPr>
            <a:t> 90 </a:t>
          </a:r>
          <a:r>
            <a:rPr lang="en-US" sz="1300" kern="1200" dirty="0" err="1">
              <a:latin typeface="Microsoft YaHei UI" panose="020B0503020204020204" pitchFamily="34" charset="-122"/>
              <a:ea typeface="Microsoft YaHei UI" panose="020B0503020204020204" pitchFamily="34" charset="-122"/>
            </a:rPr>
            <a:t>kundan</a:t>
          </a:r>
          <a:r>
            <a:rPr lang="en-US" sz="1300" kern="1200" dirty="0">
              <a:latin typeface="Microsoft YaHei UI" panose="020B0503020204020204" pitchFamily="34" charset="-122"/>
              <a:ea typeface="Microsoft YaHei UI" panose="020B0503020204020204" pitchFamily="34" charset="-122"/>
            </a:rPr>
            <a:t> </a:t>
          </a:r>
          <a:r>
            <a:rPr lang="en-US" sz="1300" kern="1200" dirty="0" err="1">
              <a:latin typeface="Microsoft YaHei UI" panose="020B0503020204020204" pitchFamily="34" charset="-122"/>
              <a:ea typeface="Microsoft YaHei UI" panose="020B0503020204020204" pitchFamily="34" charset="-122"/>
            </a:rPr>
            <a:t>oshmagan</a:t>
          </a:r>
          <a:r>
            <a:rPr lang="en-US" sz="1300" kern="1200" dirty="0">
              <a:latin typeface="Microsoft YaHei UI" panose="020B0503020204020204" pitchFamily="34" charset="-122"/>
              <a:ea typeface="Microsoft YaHei UI" panose="020B0503020204020204" pitchFamily="34" charset="-122"/>
            </a:rPr>
            <a:t> </a:t>
          </a:r>
          <a:r>
            <a:rPr lang="en-US" sz="1300" kern="1200" dirty="0" err="1">
              <a:latin typeface="Microsoft YaHei UI" panose="020B0503020204020204" pitchFamily="34" charset="-122"/>
              <a:ea typeface="Microsoft YaHei UI" panose="020B0503020204020204" pitchFamily="34" charset="-122"/>
            </a:rPr>
            <a:t>muddati</a:t>
          </a:r>
          <a:r>
            <a:rPr lang="en-US" sz="1300" kern="1200" dirty="0">
              <a:latin typeface="Microsoft YaHei UI" panose="020B0503020204020204" pitchFamily="34" charset="-122"/>
              <a:ea typeface="Microsoft YaHei UI" panose="020B0503020204020204" pitchFamily="34" charset="-122"/>
            </a:rPr>
            <a:t> </a:t>
          </a:r>
          <a:r>
            <a:rPr lang="en-US" sz="1300" kern="1200" dirty="0" err="1">
              <a:latin typeface="Microsoft YaHei UI" panose="020B0503020204020204" pitchFamily="34" charset="-122"/>
              <a:ea typeface="Microsoft YaHei UI" panose="020B0503020204020204" pitchFamily="34" charset="-122"/>
            </a:rPr>
            <a:t>o‘tgan</a:t>
          </a:r>
          <a:r>
            <a:rPr lang="en-US" sz="1300" kern="1200" dirty="0">
              <a:latin typeface="Microsoft YaHei UI" panose="020B0503020204020204" pitchFamily="34" charset="-122"/>
              <a:ea typeface="Microsoft YaHei UI" panose="020B0503020204020204" pitchFamily="34" charset="-122"/>
            </a:rPr>
            <a:t> </a:t>
          </a:r>
          <a:r>
            <a:rPr lang="en-US" sz="1300" kern="1200" dirty="0" err="1">
              <a:latin typeface="Microsoft YaHei UI" panose="020B0503020204020204" pitchFamily="34" charset="-122"/>
              <a:ea typeface="Microsoft YaHei UI" panose="020B0503020204020204" pitchFamily="34" charset="-122"/>
            </a:rPr>
            <a:t>qarzdorliklari</a:t>
          </a:r>
          <a:r>
            <a:rPr lang="en-US" sz="1300" kern="1200" dirty="0">
              <a:latin typeface="Microsoft YaHei UI" panose="020B0503020204020204" pitchFamily="34" charset="-122"/>
              <a:ea typeface="Microsoft YaHei UI" panose="020B0503020204020204" pitchFamily="34" charset="-122"/>
            </a:rPr>
            <a:t> </a:t>
          </a:r>
          <a:r>
            <a:rPr lang="en-US" sz="1300" kern="1200" dirty="0" err="1">
              <a:latin typeface="Microsoft YaHei UI" panose="020B0503020204020204" pitchFamily="34" charset="-122"/>
              <a:ea typeface="Microsoft YaHei UI" panose="020B0503020204020204" pitchFamily="34" charset="-122"/>
            </a:rPr>
            <a:t>mavjud</a:t>
          </a:r>
          <a:r>
            <a:rPr lang="en-US" sz="1300" kern="1200" dirty="0">
              <a:latin typeface="Microsoft YaHei UI" panose="020B0503020204020204" pitchFamily="34" charset="-122"/>
              <a:ea typeface="Microsoft YaHei UI" panose="020B0503020204020204" pitchFamily="34" charset="-122"/>
            </a:rPr>
            <a:t> </a:t>
          </a:r>
          <a:r>
            <a:rPr lang="en-US" sz="1300" kern="1200" dirty="0" err="1">
              <a:latin typeface="Microsoft YaHei UI" panose="020B0503020204020204" pitchFamily="34" charset="-122"/>
              <a:ea typeface="Microsoft YaHei UI" panose="020B0503020204020204" pitchFamily="34" charset="-122"/>
            </a:rPr>
            <a:t>yoki</a:t>
          </a:r>
          <a:r>
            <a:rPr lang="en-US" sz="1300" kern="1200" dirty="0">
              <a:latin typeface="Microsoft YaHei UI" panose="020B0503020204020204" pitchFamily="34" charset="-122"/>
              <a:ea typeface="Microsoft YaHei UI" panose="020B0503020204020204" pitchFamily="34" charset="-122"/>
            </a:rPr>
            <a:t> “</a:t>
          </a:r>
          <a:r>
            <a:rPr lang="en-US" sz="1300" kern="1200" dirty="0" err="1">
              <a:latin typeface="Microsoft YaHei UI" panose="020B0503020204020204" pitchFamily="34" charset="-122"/>
              <a:ea typeface="Microsoft YaHei UI" panose="020B0503020204020204" pitchFamily="34" charset="-122"/>
            </a:rPr>
            <a:t>substandart</a:t>
          </a:r>
          <a:r>
            <a:rPr lang="en-US" sz="1300" kern="1200" dirty="0">
              <a:latin typeface="Microsoft YaHei UI" panose="020B0503020204020204" pitchFamily="34" charset="-122"/>
              <a:ea typeface="Microsoft YaHei UI" panose="020B0503020204020204" pitchFamily="34" charset="-122"/>
            </a:rPr>
            <a:t>” </a:t>
          </a:r>
          <a:r>
            <a:rPr lang="en-US" sz="1300" kern="1200" dirty="0" err="1">
              <a:latin typeface="Microsoft YaHei UI" panose="020B0503020204020204" pitchFamily="34" charset="-122"/>
              <a:ea typeface="Microsoft YaHei UI" panose="020B0503020204020204" pitchFamily="34" charset="-122"/>
            </a:rPr>
            <a:t>toifasida</a:t>
          </a:r>
          <a:r>
            <a:rPr lang="en-US" sz="1300" kern="1200" dirty="0">
              <a:latin typeface="Microsoft YaHei UI" panose="020B0503020204020204" pitchFamily="34" charset="-122"/>
              <a:ea typeface="Microsoft YaHei UI" panose="020B0503020204020204" pitchFamily="34" charset="-122"/>
            </a:rPr>
            <a:t> </a:t>
          </a:r>
          <a:r>
            <a:rPr lang="en-US" sz="1300" kern="1200" dirty="0" err="1">
              <a:latin typeface="Microsoft YaHei UI" panose="020B0503020204020204" pitchFamily="34" charset="-122"/>
              <a:ea typeface="Microsoft YaHei UI" panose="020B0503020204020204" pitchFamily="34" charset="-122"/>
            </a:rPr>
            <a:t>tasniflangan</a:t>
          </a:r>
          <a:r>
            <a:rPr lang="en-US" sz="1300" kern="1200" dirty="0">
              <a:latin typeface="Microsoft YaHei UI" panose="020B0503020204020204" pitchFamily="34" charset="-122"/>
              <a:ea typeface="Microsoft YaHei UI" panose="020B0503020204020204" pitchFamily="34" charset="-122"/>
            </a:rPr>
            <a:t> </a:t>
          </a:r>
          <a:r>
            <a:rPr lang="en-US" sz="1300" kern="1200" dirty="0" err="1">
              <a:latin typeface="Microsoft YaHei UI" panose="020B0503020204020204" pitchFamily="34" charset="-122"/>
              <a:ea typeface="Microsoft YaHei UI" panose="020B0503020204020204" pitchFamily="34" charset="-122"/>
            </a:rPr>
            <a:t>kreditlar</a:t>
          </a:r>
          <a:r>
            <a:rPr lang="en-US" sz="1300" kern="1200" dirty="0">
              <a:latin typeface="Microsoft YaHei UI" panose="020B0503020204020204" pitchFamily="34" charset="-122"/>
              <a:ea typeface="Microsoft YaHei UI" panose="020B0503020204020204" pitchFamily="34" charset="-122"/>
            </a:rPr>
            <a:t>;</a:t>
          </a:r>
          <a:endParaRPr lang="ru-RU" sz="1300" kern="1200" dirty="0">
            <a:latin typeface="Microsoft YaHei UI" panose="020B0503020204020204" pitchFamily="34" charset="-122"/>
            <a:ea typeface="Microsoft YaHei UI" panose="020B0503020204020204" pitchFamily="34" charset="-122"/>
          </a:endParaRPr>
        </a:p>
      </dsp:txBody>
      <dsp:txXfrm>
        <a:off x="1598774" y="1217544"/>
        <a:ext cx="4107911" cy="841186"/>
      </dsp:txXfrm>
    </dsp:sp>
    <dsp:sp modelId="{5A38EC99-0F37-4956-AE24-9A921535B177}">
      <dsp:nvSpPr>
        <dsp:cNvPr id="0" name=""/>
        <dsp:cNvSpPr/>
      </dsp:nvSpPr>
      <dsp:spPr>
        <a:xfrm rot="5400000">
          <a:off x="3575666" y="2161965"/>
          <a:ext cx="154126" cy="154126"/>
        </a:xfrm>
        <a:prstGeom prst="rightArrow">
          <a:avLst>
            <a:gd name="adj1" fmla="val 66700"/>
            <a:gd name="adj2" fmla="val 50000"/>
          </a:avLst>
        </a:prstGeom>
        <a:solidFill>
          <a:schemeClr val="accent3">
            <a:hueOff val="1211827"/>
            <a:satOff val="7308"/>
            <a:lumOff val="-4431"/>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A36B80F-A076-4910-9CD0-870D89F16A1E}">
      <dsp:nvSpPr>
        <dsp:cNvPr id="0" name=""/>
        <dsp:cNvSpPr/>
      </dsp:nvSpPr>
      <dsp:spPr>
        <a:xfrm>
          <a:off x="1572603" y="2393155"/>
          <a:ext cx="4160253" cy="893528"/>
        </a:xfrm>
        <a:prstGeom prst="roundRect">
          <a:avLst>
            <a:gd name="adj" fmla="val 10000"/>
          </a:avLst>
        </a:prstGeom>
        <a:solidFill>
          <a:schemeClr val="accent3">
            <a:tint val="40000"/>
            <a:alpha val="90000"/>
            <a:hueOff val="1045268"/>
            <a:satOff val="-5346"/>
            <a:lumOff val="-744"/>
            <a:alphaOff val="0"/>
          </a:schemeClr>
        </a:solidFill>
        <a:ln w="15875" cap="flat" cmpd="sng" algn="ctr">
          <a:solidFill>
            <a:schemeClr val="accent3">
              <a:tint val="40000"/>
              <a:alpha val="90000"/>
              <a:hueOff val="1045268"/>
              <a:satOff val="-5346"/>
              <a:lumOff val="-74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uz-Cyrl-UZ" sz="1200" kern="1200" dirty="0">
              <a:solidFill>
                <a:schemeClr val="bg1"/>
              </a:solidFill>
              <a:latin typeface="Microsoft YaHei UI" panose="020B0503020204020204" pitchFamily="34" charset="-122"/>
              <a:ea typeface="Microsoft YaHei UI" panose="020B0503020204020204" pitchFamily="34" charset="-122"/>
            </a:rPr>
            <a:t>korxona hisob raqamida amalga oshirilgan oylik tushum miqdorining kredit to‘lov grafigi bo‘yicha o‘rnatilgan oylik to‘lov miqdorining 80 foizidan kam bo‘lishi;</a:t>
          </a:r>
          <a:endParaRPr lang="ru-RU" sz="1200" kern="1200" dirty="0">
            <a:solidFill>
              <a:schemeClr val="bg1"/>
            </a:solidFill>
            <a:latin typeface="Microsoft YaHei UI" panose="020B0503020204020204" pitchFamily="34" charset="-122"/>
            <a:ea typeface="Microsoft YaHei UI" panose="020B0503020204020204" pitchFamily="34" charset="-122"/>
          </a:endParaRPr>
        </a:p>
      </dsp:txBody>
      <dsp:txXfrm>
        <a:off x="1598774" y="2419326"/>
        <a:ext cx="4107911" cy="841186"/>
      </dsp:txXfrm>
    </dsp:sp>
    <dsp:sp modelId="{536C1DE7-3C05-4A51-9232-E8A34185891B}">
      <dsp:nvSpPr>
        <dsp:cNvPr id="0" name=""/>
        <dsp:cNvSpPr/>
      </dsp:nvSpPr>
      <dsp:spPr>
        <a:xfrm rot="5324724">
          <a:off x="3601049" y="3351215"/>
          <a:ext cx="129130" cy="154126"/>
        </a:xfrm>
        <a:prstGeom prst="rightArrow">
          <a:avLst>
            <a:gd name="adj1" fmla="val 66700"/>
            <a:gd name="adj2" fmla="val 50000"/>
          </a:avLst>
        </a:prstGeom>
        <a:solidFill>
          <a:schemeClr val="accent3">
            <a:hueOff val="2423654"/>
            <a:satOff val="14616"/>
            <a:lumOff val="-8862"/>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6CA574F-98DC-4C85-8056-6BB05F3FFAA6}">
      <dsp:nvSpPr>
        <dsp:cNvPr id="0" name=""/>
        <dsp:cNvSpPr/>
      </dsp:nvSpPr>
      <dsp:spPr>
        <a:xfrm>
          <a:off x="1606687" y="3569873"/>
          <a:ext cx="4158950" cy="1593227"/>
        </a:xfrm>
        <a:prstGeom prst="roundRect">
          <a:avLst>
            <a:gd name="adj" fmla="val 10000"/>
          </a:avLst>
        </a:prstGeom>
        <a:solidFill>
          <a:schemeClr val="accent3">
            <a:tint val="40000"/>
            <a:alpha val="90000"/>
            <a:hueOff val="2090537"/>
            <a:satOff val="-10692"/>
            <a:lumOff val="-1488"/>
            <a:alphaOff val="0"/>
          </a:schemeClr>
        </a:solidFill>
        <a:ln w="15875" cap="flat" cmpd="sng" algn="ctr">
          <a:solidFill>
            <a:schemeClr val="accent3">
              <a:tint val="40000"/>
              <a:alpha val="90000"/>
              <a:hueOff val="2090537"/>
              <a:satOff val="-10692"/>
              <a:lumOff val="-148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just" defTabSz="444500">
            <a:lnSpc>
              <a:spcPct val="90000"/>
            </a:lnSpc>
            <a:spcBef>
              <a:spcPct val="0"/>
            </a:spcBef>
            <a:spcAft>
              <a:spcPct val="35000"/>
            </a:spcAft>
            <a:buNone/>
          </a:pPr>
          <a:r>
            <a:rPr lang="en-US" sz="1000" kern="1200" dirty="0">
              <a:latin typeface="Microsoft YaHei UI" panose="020B0503020204020204" pitchFamily="34" charset="-122"/>
              <a:ea typeface="Microsoft YaHei UI" panose="020B0503020204020204" pitchFamily="34" charset="-122"/>
            </a:rPr>
            <a:t>	</a:t>
          </a:r>
          <a:r>
            <a:rPr lang="uz-Cyrl-UZ" sz="1000" kern="1200" dirty="0">
              <a:latin typeface="Microsoft YaHei UI" panose="020B0503020204020204" pitchFamily="34" charset="-122"/>
              <a:ea typeface="Microsoft YaHei UI" panose="020B0503020204020204" pitchFamily="34" charset="-122"/>
            </a:rPr>
            <a:t>qarz oluvchi tomonidan majburiyatlarning to‘liq yoki qisman bajarilishida qiyinchiliklar tug‘diradigan kutilmagan holatlarning yuzaga kelishi, jumladan:</a:t>
          </a:r>
          <a:r>
            <a:rPr lang="en-US" sz="1000" kern="1200" dirty="0">
              <a:latin typeface="Microsoft YaHei UI" panose="020B0503020204020204" pitchFamily="34" charset="-122"/>
              <a:ea typeface="Microsoft YaHei UI" panose="020B0503020204020204" pitchFamily="34" charset="-122"/>
            </a:rPr>
            <a:t> </a:t>
          </a:r>
          <a:r>
            <a:rPr lang="uz-Cyrl-UZ" sz="1000" kern="1200" dirty="0">
              <a:latin typeface="Microsoft YaHei UI" panose="020B0503020204020204" pitchFamily="34" charset="-122"/>
              <a:ea typeface="Microsoft YaHei UI" panose="020B0503020204020204" pitchFamily="34" charset="-122"/>
            </a:rPr>
            <a:t>tabiiy ofatlar</a:t>
          </a:r>
          <a:r>
            <a:rPr lang="en-US" sz="1000" kern="1200" dirty="0">
              <a:latin typeface="Microsoft YaHei UI" panose="020B0503020204020204" pitchFamily="34" charset="-122"/>
              <a:ea typeface="Microsoft YaHei UI" panose="020B0503020204020204" pitchFamily="34" charset="-122"/>
            </a:rPr>
            <a:t>, </a:t>
          </a:r>
          <a:r>
            <a:rPr lang="uz-Cyrl-UZ" sz="1000" kern="1200" dirty="0">
              <a:latin typeface="Microsoft YaHei UI" panose="020B0503020204020204" pitchFamily="34" charset="-122"/>
              <a:ea typeface="Microsoft YaHei UI" panose="020B0503020204020204" pitchFamily="34" charset="-122"/>
            </a:rPr>
            <a:t>kredit qaytarilmasligini sug‘urtalovchi sug‘urta polisi muddatining tugashi</a:t>
          </a:r>
          <a:r>
            <a:rPr lang="en-US" sz="1000" kern="1200" dirty="0">
              <a:latin typeface="Microsoft YaHei UI" panose="020B0503020204020204" pitchFamily="34" charset="-122"/>
              <a:ea typeface="Microsoft YaHei UI" panose="020B0503020204020204" pitchFamily="34" charset="-122"/>
            </a:rPr>
            <a:t>, </a:t>
          </a:r>
          <a:r>
            <a:rPr lang="uz-Cyrl-UZ" sz="1000" kern="1200" dirty="0">
              <a:latin typeface="Microsoft YaHei UI" panose="020B0503020204020204" pitchFamily="34" charset="-122"/>
              <a:ea typeface="Microsoft YaHei UI" panose="020B0503020204020204" pitchFamily="34" charset="-122"/>
            </a:rPr>
            <a:t>garov mulki holatining yomonlashishi, garovning yetarli darajada yoki umuman rasmiylashtirilmaganligini aniqlash va/yoki garovga qo‘yuvchining mol-mulkni sotishga uringanligi faktlari, kafil (garant) holatining yomonlashishi va boshqalar.</a:t>
          </a:r>
          <a:endParaRPr lang="ru-RU" sz="1000" kern="1200" dirty="0">
            <a:latin typeface="Microsoft YaHei UI" panose="020B0503020204020204" pitchFamily="34" charset="-122"/>
            <a:ea typeface="Microsoft YaHei UI" panose="020B0503020204020204" pitchFamily="34" charset="-122"/>
          </a:endParaRPr>
        </a:p>
      </dsp:txBody>
      <dsp:txXfrm>
        <a:off x="1653351" y="3616537"/>
        <a:ext cx="4065622" cy="1499899"/>
      </dsp:txXfrm>
    </dsp:sp>
    <dsp:sp modelId="{BE10ADC2-85DC-4F93-9BF5-C8935025BEAE}">
      <dsp:nvSpPr>
        <dsp:cNvPr id="0" name=""/>
        <dsp:cNvSpPr/>
      </dsp:nvSpPr>
      <dsp:spPr>
        <a:xfrm>
          <a:off x="6544742" y="2397"/>
          <a:ext cx="3522891" cy="880722"/>
        </a:xfrm>
        <a:prstGeom prst="roundRect">
          <a:avLst>
            <a:gd name="adj" fmla="val 10000"/>
          </a:avLst>
        </a:prstGeom>
        <a:solidFill>
          <a:schemeClr val="accent3">
            <a:hueOff val="6059134"/>
            <a:satOff val="36540"/>
            <a:lumOff val="-22155"/>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err="1">
              <a:latin typeface="Microsoft YaHei UI" panose="020B0503020204020204" pitchFamily="34" charset="-122"/>
              <a:ea typeface="Microsoft YaHei UI" panose="020B0503020204020204" pitchFamily="34" charset="-122"/>
            </a:rPr>
            <a:t>Muammoli</a:t>
          </a:r>
          <a:r>
            <a:rPr lang="en-US" sz="2000" b="1" kern="1200" dirty="0">
              <a:latin typeface="Microsoft YaHei UI" panose="020B0503020204020204" pitchFamily="34" charset="-122"/>
              <a:ea typeface="Microsoft YaHei UI" panose="020B0503020204020204" pitchFamily="34" charset="-122"/>
            </a:rPr>
            <a:t> </a:t>
          </a:r>
          <a:r>
            <a:rPr lang="en-US" sz="2000" b="1" kern="1200" dirty="0" err="1">
              <a:latin typeface="Microsoft YaHei UI" panose="020B0503020204020204" pitchFamily="34" charset="-122"/>
              <a:ea typeface="Microsoft YaHei UI" panose="020B0503020204020204" pitchFamily="34" charset="-122"/>
            </a:rPr>
            <a:t>kreditlar</a:t>
          </a:r>
          <a:endParaRPr lang="ru-RU" sz="2000" b="1" kern="1200" dirty="0">
            <a:latin typeface="Microsoft YaHei UI" panose="020B0503020204020204" pitchFamily="34" charset="-122"/>
            <a:ea typeface="Microsoft YaHei UI" panose="020B0503020204020204" pitchFamily="34" charset="-122"/>
          </a:endParaRPr>
        </a:p>
      </dsp:txBody>
      <dsp:txXfrm>
        <a:off x="6570537" y="28192"/>
        <a:ext cx="3471301" cy="829132"/>
      </dsp:txXfrm>
    </dsp:sp>
    <dsp:sp modelId="{387AE476-B19B-4EC0-A89E-BB108480A4FF}">
      <dsp:nvSpPr>
        <dsp:cNvPr id="0" name=""/>
        <dsp:cNvSpPr/>
      </dsp:nvSpPr>
      <dsp:spPr>
        <a:xfrm rot="5400000">
          <a:off x="8229124" y="960184"/>
          <a:ext cx="154126" cy="154126"/>
        </a:xfrm>
        <a:prstGeom prst="rightArrow">
          <a:avLst>
            <a:gd name="adj1" fmla="val 66700"/>
            <a:gd name="adj2" fmla="val 50000"/>
          </a:avLst>
        </a:prstGeom>
        <a:solidFill>
          <a:schemeClr val="accent3">
            <a:hueOff val="3635481"/>
            <a:satOff val="21924"/>
            <a:lumOff val="-13293"/>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2135CDF-D3A0-4401-BF0C-430D31468AB3}">
      <dsp:nvSpPr>
        <dsp:cNvPr id="0" name=""/>
        <dsp:cNvSpPr/>
      </dsp:nvSpPr>
      <dsp:spPr>
        <a:xfrm>
          <a:off x="6226061" y="1191373"/>
          <a:ext cx="4160253" cy="893528"/>
        </a:xfrm>
        <a:prstGeom prst="roundRect">
          <a:avLst>
            <a:gd name="adj" fmla="val 10000"/>
          </a:avLst>
        </a:prstGeom>
        <a:solidFill>
          <a:schemeClr val="accent3">
            <a:tint val="40000"/>
            <a:alpha val="90000"/>
            <a:hueOff val="3135805"/>
            <a:satOff val="-16038"/>
            <a:lumOff val="-2233"/>
            <a:alphaOff val="0"/>
          </a:schemeClr>
        </a:solidFill>
        <a:ln w="15875" cap="flat" cmpd="sng" algn="ctr">
          <a:solidFill>
            <a:schemeClr val="accent3">
              <a:tint val="40000"/>
              <a:alpha val="90000"/>
              <a:hueOff val="3135805"/>
              <a:satOff val="-16038"/>
              <a:lumOff val="-223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uz-Cyrl-UZ" sz="1300" kern="1200" dirty="0">
              <a:latin typeface="Microsoft YaHei UI" panose="020B0503020204020204" pitchFamily="34" charset="-122"/>
              <a:ea typeface="Microsoft YaHei UI" panose="020B0503020204020204" pitchFamily="34" charset="-122"/>
            </a:rPr>
            <a:t>kreditdan maqsadsiz foydalanish;</a:t>
          </a:r>
          <a:endParaRPr lang="ru-RU" sz="1300" kern="1200" dirty="0">
            <a:latin typeface="Microsoft YaHei UI" panose="020B0503020204020204" pitchFamily="34" charset="-122"/>
            <a:ea typeface="Microsoft YaHei UI" panose="020B0503020204020204" pitchFamily="34" charset="-122"/>
          </a:endParaRPr>
        </a:p>
      </dsp:txBody>
      <dsp:txXfrm>
        <a:off x="6252232" y="1217544"/>
        <a:ext cx="4107911" cy="841186"/>
      </dsp:txXfrm>
    </dsp:sp>
    <dsp:sp modelId="{98589EA3-5282-42B4-B4BB-A709B526D7A8}">
      <dsp:nvSpPr>
        <dsp:cNvPr id="0" name=""/>
        <dsp:cNvSpPr/>
      </dsp:nvSpPr>
      <dsp:spPr>
        <a:xfrm rot="5400000">
          <a:off x="8229124" y="2161965"/>
          <a:ext cx="154126" cy="154126"/>
        </a:xfrm>
        <a:prstGeom prst="rightArrow">
          <a:avLst>
            <a:gd name="adj1" fmla="val 66700"/>
            <a:gd name="adj2" fmla="val 50000"/>
          </a:avLst>
        </a:prstGeom>
        <a:solidFill>
          <a:schemeClr val="accent3">
            <a:hueOff val="4847307"/>
            <a:satOff val="29232"/>
            <a:lumOff val="-17724"/>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F9E0365-FABA-4C19-8643-4B882626E993}">
      <dsp:nvSpPr>
        <dsp:cNvPr id="0" name=""/>
        <dsp:cNvSpPr/>
      </dsp:nvSpPr>
      <dsp:spPr>
        <a:xfrm>
          <a:off x="6226061" y="2393155"/>
          <a:ext cx="4160253" cy="893528"/>
        </a:xfrm>
        <a:prstGeom prst="roundRect">
          <a:avLst>
            <a:gd name="adj" fmla="val 10000"/>
          </a:avLst>
        </a:prstGeom>
        <a:solidFill>
          <a:schemeClr val="accent3">
            <a:tint val="40000"/>
            <a:alpha val="90000"/>
            <a:hueOff val="4181074"/>
            <a:satOff val="-21384"/>
            <a:lumOff val="-2977"/>
            <a:alphaOff val="0"/>
          </a:schemeClr>
        </a:solidFill>
        <a:ln w="15875" cap="flat" cmpd="sng" algn="ctr">
          <a:solidFill>
            <a:schemeClr val="accent3">
              <a:tint val="40000"/>
              <a:alpha val="90000"/>
              <a:hueOff val="4181074"/>
              <a:satOff val="-21384"/>
              <a:lumOff val="-2977"/>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uz-Cyrl-UZ" sz="1200" kern="1200" dirty="0">
              <a:latin typeface="Microsoft YaHei UI" panose="020B0503020204020204" pitchFamily="34" charset="-122"/>
              <a:ea typeface="Microsoft YaHei UI" panose="020B0503020204020204" pitchFamily="34" charset="-122"/>
            </a:rPr>
            <a:t>90 kundan ortiq muddati o‘tgan kredit va/yoki foiz qa</a:t>
          </a:r>
          <a:r>
            <a:rPr lang="en-US" sz="1200" kern="1200" dirty="0">
              <a:latin typeface="Microsoft YaHei UI" panose="020B0503020204020204" pitchFamily="34" charset="-122"/>
              <a:ea typeface="Microsoft YaHei UI" panose="020B0503020204020204" pitchFamily="34" charset="-122"/>
            </a:rPr>
            <a:t>r</a:t>
          </a:r>
          <a:r>
            <a:rPr lang="uz-Cyrl-UZ" sz="1200" kern="1200" dirty="0">
              <a:latin typeface="Microsoft YaHei UI" panose="020B0503020204020204" pitchFamily="34" charset="-122"/>
              <a:ea typeface="Microsoft YaHei UI" panose="020B0503020204020204" pitchFamily="34" charset="-122"/>
            </a:rPr>
            <a:t>zdorliklari mavjud, shuningdek “qoniqarsiz”, “shubhali”, “umidsiz” aktiv toifasida tasniflangan kreditlar;</a:t>
          </a:r>
          <a:endParaRPr lang="ru-RU" sz="1200" kern="1200" dirty="0">
            <a:latin typeface="Microsoft YaHei UI" panose="020B0503020204020204" pitchFamily="34" charset="-122"/>
            <a:ea typeface="Microsoft YaHei UI" panose="020B0503020204020204" pitchFamily="34" charset="-122"/>
          </a:endParaRPr>
        </a:p>
      </dsp:txBody>
      <dsp:txXfrm>
        <a:off x="6252232" y="2419326"/>
        <a:ext cx="4107911" cy="841186"/>
      </dsp:txXfrm>
    </dsp:sp>
    <dsp:sp modelId="{E980FAE7-5E86-4ABA-AA26-54BB0E9B80AB}">
      <dsp:nvSpPr>
        <dsp:cNvPr id="0" name=""/>
        <dsp:cNvSpPr/>
      </dsp:nvSpPr>
      <dsp:spPr>
        <a:xfrm rot="5324724">
          <a:off x="8254508" y="3351215"/>
          <a:ext cx="129130" cy="154126"/>
        </a:xfrm>
        <a:prstGeom prst="rightArrow">
          <a:avLst>
            <a:gd name="adj1" fmla="val 66700"/>
            <a:gd name="adj2" fmla="val 50000"/>
          </a:avLst>
        </a:prstGeom>
        <a:solidFill>
          <a:schemeClr val="accent3">
            <a:hueOff val="6059134"/>
            <a:satOff val="36540"/>
            <a:lumOff val="-22155"/>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C8DA2F8-5099-45BC-B742-C57E513461B8}">
      <dsp:nvSpPr>
        <dsp:cNvPr id="0" name=""/>
        <dsp:cNvSpPr/>
      </dsp:nvSpPr>
      <dsp:spPr>
        <a:xfrm>
          <a:off x="6260145" y="3569873"/>
          <a:ext cx="4158950" cy="1593227"/>
        </a:xfrm>
        <a:prstGeom prst="roundRect">
          <a:avLst>
            <a:gd name="adj" fmla="val 10000"/>
          </a:avLst>
        </a:prstGeom>
        <a:solidFill>
          <a:schemeClr val="accent3">
            <a:tint val="40000"/>
            <a:alpha val="90000"/>
            <a:hueOff val="5226342"/>
            <a:satOff val="-26730"/>
            <a:lumOff val="-3721"/>
            <a:alphaOff val="0"/>
          </a:schemeClr>
        </a:solidFill>
        <a:ln w="15875" cap="flat" cmpd="sng" algn="ctr">
          <a:solidFill>
            <a:schemeClr val="accent3">
              <a:tint val="40000"/>
              <a:alpha val="90000"/>
              <a:hueOff val="5226342"/>
              <a:satOff val="-26730"/>
              <a:lumOff val="-3721"/>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uz-Cyrl-UZ" sz="1200" kern="1200" dirty="0">
              <a:latin typeface="Microsoft YaHei UI" panose="020B0503020204020204" pitchFamily="34" charset="-122"/>
              <a:ea typeface="Microsoft YaHei UI" panose="020B0503020204020204" pitchFamily="34" charset="-122"/>
            </a:rPr>
            <a:t>Garov mulkining har qanday begonalashtirilishi, buzib tashlanishi va /yoki shartnomada belgilangan muddatda garovga qo‘yib berilmasligi va boshqa salbiy holatlar.</a:t>
          </a:r>
          <a:endParaRPr lang="ru-RU" sz="1200" kern="1200" dirty="0">
            <a:latin typeface="Microsoft YaHei UI" panose="020B0503020204020204" pitchFamily="34" charset="-122"/>
            <a:ea typeface="Microsoft YaHei UI" panose="020B0503020204020204" pitchFamily="34" charset="-122"/>
          </a:endParaRPr>
        </a:p>
      </dsp:txBody>
      <dsp:txXfrm>
        <a:off x="6306809" y="3616537"/>
        <a:ext cx="4065622" cy="1499899"/>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Process1">
  <dgm:title val=""/>
  <dgm:desc val=""/>
  <dgm:catLst>
    <dgm:cat type="process" pri="1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0" destId="2" srcOrd="0" destOrd="0"/>
        <dgm:cxn modelId="6" srcId="1" destId="3" srcOrd="1" destOrd="0"/>
        <dgm:cxn modelId="23" srcId="2" destId="21" srcOrd="0" destOrd="0"/>
        <dgm:cxn modelId="24" srcId="2" destId="22" srcOrd="1" destOrd="0"/>
        <dgm:cxn modelId="33" srcId="1" destId="31" srcOrd="0" destOrd="0"/>
      </dgm:cxnLst>
      <dgm:bg/>
      <dgm:whole/>
    </dgm:dataModel>
  </dgm:sampData>
  <dgm:styleData>
    <dgm:dataModel>
      <dgm:ptLst>
        <dgm:pt modelId="0" type="doc"/>
        <dgm:pt modelId="1"/>
        <dgm:pt modelId="11"/>
        <dgm:pt modelId="2"/>
        <dgm:pt modelId="22"/>
      </dgm:ptLst>
      <dgm:cxnLst>
        <dgm:cxn modelId="3" srcId="0" destId="1" srcOrd="0" destOrd="0"/>
        <dgm:cxn modelId="4" srcId="0" destId="2" srcOrd="0" destOrd="0"/>
        <dgm:cxn modelId="5" srcId="1" destId="11" srcOrd="0" destOrd="0"/>
        <dgm:cxn modelId="6" srcId="2" destId="2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vertAlign" val="mid"/>
          <dgm:param type="nodeHorzAlign" val="l"/>
          <dgm:param type="nodeVertAlign" val="t"/>
          <dgm:param type="fallback" val="2D"/>
        </dgm:alg>
      </dgm:if>
      <dgm:else name="Name3">
        <dgm:alg type="lin">
          <dgm:param type="linDir" val="fromR"/>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h" for="des" forName="header" refType="h"/>
      <dgm:constr type="w" for="des" forName="header" refType="h" refFor="des" refForName="header" op="equ" fact="4"/>
      <dgm:constr type="h" for="des" forName="child" refType="h" refFor="des" refForName="header" op="equ"/>
      <dgm:constr type="w" for="des" forName="child" refType="w" refFor="des" refForName="header" op="equ"/>
      <dgm:constr type="w" for="ch" forName="hSp" refType="w" refFor="des" refForName="header" op="equ" fact="0.14"/>
      <dgm:constr type="h" for="des" forName="parTrans" refType="h" refFor="des" refForName="header" op="equ" fact="0.35"/>
      <dgm:constr type="h" for="des" forName="sibTrans" refType="h" refFor="des" refForName="parTrans" op="equ"/>
      <dgm:constr type="primFontSz" for="des" forName="child" op="equ" val="65"/>
      <dgm:constr type="primFontSz" for="des" forName="header" op="equ" val="65"/>
    </dgm:constrLst>
    <dgm:ruleLst/>
    <dgm:forEach name="Name4" axis="ch" ptType="node">
      <dgm:layoutNode name="vertFlow">
        <dgm:choose name="Name5">
          <dgm:if name="Name6" func="var" arg="dir" op="equ" val="norm">
            <dgm:alg type="lin">
              <dgm:param type="linDir" val="fromT"/>
              <dgm:param type="nodeHorzAlign" val="ctr"/>
              <dgm:param type="nodeVertAlign" val="t"/>
              <dgm:param type="fallback" val="2D"/>
            </dgm:alg>
          </dgm:if>
          <dgm:else name="Name7">
            <dgm:alg type="lin">
              <dgm:param type="linDir" val="fromT"/>
              <dgm:param type="nodeHorzAlign" val="ctr"/>
              <dgm:param type="nodeVertAlign" val="t"/>
              <dgm:param type="fallback" val="2D"/>
            </dgm:alg>
          </dgm:else>
        </dgm:choose>
        <dgm:shape xmlns:r="http://schemas.openxmlformats.org/officeDocument/2006/relationships" r:blip="">
          <dgm:adjLst/>
        </dgm:shape>
        <dgm:presOf/>
        <dgm:constrLst/>
        <dgm:ruleLst/>
        <dgm:layoutNode name="header" styleLbl="node1">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8" axis="ch" ptType="parTrans" cnt="1">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connDist" fact="0.25"/>
              <dgm:constr type="endPad" refType="connDist" fact="0.25"/>
            </dgm:constrLst>
            <dgm:ruleLst/>
          </dgm:layoutNode>
        </dgm:forEach>
        <dgm:forEach name="Name9" axis="ch" ptType="node">
          <dgm:layoutNode name="child" styleLbl="alignAccFollowNode1">
            <dgm:varLst>
              <dgm:chMax val="0"/>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0" axis="followSib" ptType="sibTrans" cnt="1">
            <dgm:layoutNode name="sib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w" fact="0.25"/>
                <dgm:constr type="endPad" refType="w" fact="0.25"/>
              </dgm:constrLst>
              <dgm:ruleLst/>
            </dgm:layoutNode>
          </dgm:forEach>
        </dgm:forEach>
      </dgm:layoutNode>
      <dgm:choose name="Name11">
        <dgm:if name="Name12" axis="self" ptType="node" func="revPos" op="gte" val="2">
          <dgm:layoutNode name="hSp">
            <dgm:alg type="sp"/>
            <dgm:shape xmlns:r="http://schemas.openxmlformats.org/officeDocument/2006/relationships" r:blip="">
              <dgm:adjLst/>
            </dgm:shape>
            <dgm:presOf/>
            <dgm:constrLst/>
            <dgm:ruleLst/>
          </dgm:layoutNode>
        </dgm:if>
        <dgm:else name="Name13"/>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a16="http://schemas.microsoft.com/office/drawing/2014/main" id="{9F151A1E-C21D-4049-A474-BF42DB3AEAB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a:t>Middle office</a:t>
            </a:r>
            <a:endParaRPr lang="ru-RU"/>
          </a:p>
        </p:txBody>
      </p:sp>
      <p:sp>
        <p:nvSpPr>
          <p:cNvPr id="3" name="Дата 2">
            <a:extLst>
              <a:ext uri="{FF2B5EF4-FFF2-40B4-BE49-F238E27FC236}">
                <a16:creationId xmlns:a16="http://schemas.microsoft.com/office/drawing/2014/main" id="{F6C82083-82CD-46BF-86CF-C84C8EE6B80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FE626B5-9F54-4B12-B0A0-F8AFB1E42B19}" type="datetimeFigureOut">
              <a:rPr lang="ru-RU" smtClean="0"/>
              <a:t>01.11.2024</a:t>
            </a:fld>
            <a:endParaRPr lang="ru-RU"/>
          </a:p>
        </p:txBody>
      </p:sp>
      <p:sp>
        <p:nvSpPr>
          <p:cNvPr id="4" name="Нижний колонтитул 3">
            <a:extLst>
              <a:ext uri="{FF2B5EF4-FFF2-40B4-BE49-F238E27FC236}">
                <a16:creationId xmlns:a16="http://schemas.microsoft.com/office/drawing/2014/main" id="{82227697-B466-4E33-BD76-294C0B37DBD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a:extLst>
              <a:ext uri="{FF2B5EF4-FFF2-40B4-BE49-F238E27FC236}">
                <a16:creationId xmlns:a16="http://schemas.microsoft.com/office/drawing/2014/main" id="{71E1CD9A-7468-4E97-84B2-5954EC17753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D64054D-C4CB-4907-B93E-D89AEC377DDB}" type="slidenum">
              <a:rPr lang="ru-RU" smtClean="0"/>
              <a:t>‹#›</a:t>
            </a:fld>
            <a:endParaRPr lang="ru-RU"/>
          </a:p>
        </p:txBody>
      </p:sp>
    </p:spTree>
    <p:extLst>
      <p:ext uri="{BB962C8B-B14F-4D97-AF65-F5344CB8AC3E}">
        <p14:creationId xmlns:p14="http://schemas.microsoft.com/office/powerpoint/2010/main" val="4037695339"/>
      </p:ext>
    </p:extLst>
  </p:cSld>
  <p:clrMap bg1="lt1" tx1="dk1" bg2="lt2" tx2="dk2" accent1="accent1" accent2="accent2" accent3="accent3" accent4="accent4" accent5="accent5" accent6="accent6" hlink="hlink" folHlink="folHlink"/>
  <p:hf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a:t>Middle office</a:t>
            </a:r>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2E2CB5-9AB0-4A57-9518-D2E67D6B7AE4}" type="datetimeFigureOut">
              <a:rPr lang="ru-RU" smtClean="0"/>
              <a:t>01.11.2024</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416FB2E-2BCE-4EF9-8DFB-F39D4B464990}" type="slidenum">
              <a:rPr lang="ru-RU" smtClean="0"/>
              <a:t>‹#›</a:t>
            </a:fld>
            <a:endParaRPr lang="ru-RU"/>
          </a:p>
        </p:txBody>
      </p:sp>
    </p:spTree>
    <p:extLst>
      <p:ext uri="{BB962C8B-B14F-4D97-AF65-F5344CB8AC3E}">
        <p14:creationId xmlns:p14="http://schemas.microsoft.com/office/powerpoint/2010/main" val="254142491"/>
      </p:ext>
    </p:extLst>
  </p:cSld>
  <p:clrMap bg1="lt1" tx1="dk1" bg2="lt2" tx2="dk2" accent1="accent1" accent2="accent2" accent3="accent3" accent4="accent4" accent5="accent5" accent6="accent6" hlink="hlink" folHlink="folHlink"/>
  <p:hf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Верхний колонтитул 3"/>
          <p:cNvSpPr>
            <a:spLocks noGrp="1"/>
          </p:cNvSpPr>
          <p:nvPr>
            <p:ph type="hdr" sz="quarter"/>
          </p:nvPr>
        </p:nvSpPr>
        <p:spPr/>
        <p:txBody>
          <a:bodyPr/>
          <a:lstStyle/>
          <a:p>
            <a:r>
              <a:rPr lang="en-US"/>
              <a:t>Middle office</a:t>
            </a:r>
            <a:endParaRPr lang="ru-RU"/>
          </a:p>
        </p:txBody>
      </p:sp>
      <p:sp>
        <p:nvSpPr>
          <p:cNvPr id="5" name="Номер слайда 4"/>
          <p:cNvSpPr>
            <a:spLocks noGrp="1"/>
          </p:cNvSpPr>
          <p:nvPr>
            <p:ph type="sldNum" sz="quarter" idx="5"/>
          </p:nvPr>
        </p:nvSpPr>
        <p:spPr/>
        <p:txBody>
          <a:bodyPr/>
          <a:lstStyle/>
          <a:p>
            <a:fld id="{A416FB2E-2BCE-4EF9-8DFB-F39D4B464990}" type="slidenum">
              <a:rPr lang="ru-RU" smtClean="0"/>
              <a:t>6</a:t>
            </a:fld>
            <a:endParaRPr lang="ru-RU"/>
          </a:p>
        </p:txBody>
      </p:sp>
    </p:spTree>
    <p:extLst>
      <p:ext uri="{BB962C8B-B14F-4D97-AF65-F5344CB8AC3E}">
        <p14:creationId xmlns:p14="http://schemas.microsoft.com/office/powerpoint/2010/main" val="56182746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ru-RU"/>
              <a:t>Образец заголовка</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F8A6F9FD-2AE7-4AD4-B6BF-32B80E4E33E6}" type="datetime1">
              <a:rPr lang="ru-RU" smtClean="0"/>
              <a:t>01.11.2024</a:t>
            </a:fld>
            <a:endParaRPr lang="ru-RU"/>
          </a:p>
        </p:txBody>
      </p:sp>
      <p:sp>
        <p:nvSpPr>
          <p:cNvPr id="5" name="Footer Placeholder 4"/>
          <p:cNvSpPr>
            <a:spLocks noGrp="1"/>
          </p:cNvSpPr>
          <p:nvPr>
            <p:ph type="ftr" sz="quarter" idx="11"/>
          </p:nvPr>
        </p:nvSpPr>
        <p:spPr>
          <a:xfrm>
            <a:off x="1876424" y="5410201"/>
            <a:ext cx="5124886" cy="365125"/>
          </a:xfrm>
        </p:spPr>
        <p:txBody>
          <a:bodyPr/>
          <a:lstStyle/>
          <a:p>
            <a:endParaRPr lang="ru-RU"/>
          </a:p>
        </p:txBody>
      </p:sp>
      <p:sp>
        <p:nvSpPr>
          <p:cNvPr id="6" name="Slide Number Placeholder 5"/>
          <p:cNvSpPr>
            <a:spLocks noGrp="1"/>
          </p:cNvSpPr>
          <p:nvPr>
            <p:ph type="sldNum" sz="quarter" idx="12"/>
          </p:nvPr>
        </p:nvSpPr>
        <p:spPr>
          <a:xfrm>
            <a:off x="9896911" y="5410199"/>
            <a:ext cx="771089" cy="365125"/>
          </a:xfrm>
        </p:spPr>
        <p:txBody>
          <a:bodyPr/>
          <a:lstStyle/>
          <a:p>
            <a:fld id="{CE7587F6-C4B6-4A7F-9180-0A6D4A928EF4}" type="slidenum">
              <a:rPr lang="ru-RU" smtClean="0"/>
              <a:t>‹#›</a:t>
            </a:fld>
            <a:endParaRPr lang="ru-RU"/>
          </a:p>
        </p:txBody>
      </p:sp>
    </p:spTree>
    <p:extLst>
      <p:ext uri="{BB962C8B-B14F-4D97-AF65-F5344CB8AC3E}">
        <p14:creationId xmlns:p14="http://schemas.microsoft.com/office/powerpoint/2010/main" val="2906178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BBF6FE9C-3C51-41FE-95A0-9D183B813384}" type="datetime1">
              <a:rPr lang="ru-RU" smtClean="0"/>
              <a:t>01.11.2024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E7587F6-C4B6-4A7F-9180-0A6D4A928EF4}" type="slidenum">
              <a:rPr lang="ru-RU" smtClean="0"/>
              <a:t>‹#›</a:t>
            </a:fld>
            <a:endParaRPr lang="ru-RU"/>
          </a:p>
        </p:txBody>
      </p:sp>
    </p:spTree>
    <p:extLst>
      <p:ext uri="{BB962C8B-B14F-4D97-AF65-F5344CB8AC3E}">
        <p14:creationId xmlns:p14="http://schemas.microsoft.com/office/powerpoint/2010/main" val="12119548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ru-RU"/>
              <a:t>Образец заголовка</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96A4F5BA-26EA-4992-AE6F-0696F6F07C3C}" type="datetime1">
              <a:rPr lang="ru-RU" smtClean="0"/>
              <a:t>01.11.2024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E7587F6-C4B6-4A7F-9180-0A6D4A928EF4}" type="slidenum">
              <a:rPr lang="ru-RU" smtClean="0"/>
              <a:t>‹#›</a:t>
            </a:fld>
            <a:endParaRPr lang="ru-RU"/>
          </a:p>
        </p:txBody>
      </p:sp>
    </p:spTree>
    <p:extLst>
      <p:ext uri="{BB962C8B-B14F-4D97-AF65-F5344CB8AC3E}">
        <p14:creationId xmlns:p14="http://schemas.microsoft.com/office/powerpoint/2010/main" val="8565628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86B5691B-EB89-4E30-B3A2-471EBBD096B4}" type="datetime1">
              <a:rPr lang="ru-RU" smtClean="0"/>
              <a:t>01.11.2024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CE7587F6-C4B6-4A7F-9180-0A6D4A928EF4}" type="slidenum">
              <a:rPr lang="ru-RU" smtClean="0"/>
              <a:t>‹#›</a:t>
            </a:fld>
            <a:endParaRPr lang="ru-RU"/>
          </a:p>
        </p:txBody>
      </p:sp>
    </p:spTree>
    <p:extLst>
      <p:ext uri="{BB962C8B-B14F-4D97-AF65-F5344CB8AC3E}">
        <p14:creationId xmlns:p14="http://schemas.microsoft.com/office/powerpoint/2010/main" val="20901970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ru-RU"/>
              <a:t>Образец заголовка</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41410" y="3073397"/>
            <a:ext cx="4878391" cy="271780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172200" y="3073397"/>
            <a:ext cx="4875210" cy="271780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142E35C5-3464-4932-9EC5-573D4765BF91}" type="datetime1">
              <a:rPr lang="ru-RU" smtClean="0"/>
              <a:t>01.11.2024</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CE7587F6-C4B6-4A7F-9180-0A6D4A928EF4}" type="slidenum">
              <a:rPr lang="ru-RU" smtClean="0"/>
              <a:t>‹#›</a:t>
            </a:fld>
            <a:endParaRPr lang="ru-RU"/>
          </a:p>
        </p:txBody>
      </p:sp>
    </p:spTree>
    <p:extLst>
      <p:ext uri="{BB962C8B-B14F-4D97-AF65-F5344CB8AC3E}">
        <p14:creationId xmlns:p14="http://schemas.microsoft.com/office/powerpoint/2010/main" val="618275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EA5A69E5-9C76-4869-95A1-6E6751E6A08A}" type="datetime1">
              <a:rPr lang="ru-RU" smtClean="0"/>
              <a:t>01.11.2024</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CE7587F6-C4B6-4A7F-9180-0A6D4A928EF4}" type="slidenum">
              <a:rPr lang="ru-RU" smtClean="0"/>
              <a:t>‹#›</a:t>
            </a:fld>
            <a:endParaRPr lang="ru-RU"/>
          </a:p>
        </p:txBody>
      </p:sp>
    </p:spTree>
    <p:extLst>
      <p:ext uri="{BB962C8B-B14F-4D97-AF65-F5344CB8AC3E}">
        <p14:creationId xmlns:p14="http://schemas.microsoft.com/office/powerpoint/2010/main" val="18878370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7A0001-F4D2-4541-A133-5FEB59E84386}" type="datetime1">
              <a:rPr lang="ru-RU" smtClean="0"/>
              <a:t>01.11.2024</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CE7587F6-C4B6-4A7F-9180-0A6D4A928EF4}" type="slidenum">
              <a:rPr lang="ru-RU" smtClean="0"/>
              <a:t>‹#›</a:t>
            </a:fld>
            <a:endParaRPr lang="ru-RU"/>
          </a:p>
        </p:txBody>
      </p:sp>
    </p:spTree>
    <p:extLst>
      <p:ext uri="{BB962C8B-B14F-4D97-AF65-F5344CB8AC3E}">
        <p14:creationId xmlns:p14="http://schemas.microsoft.com/office/powerpoint/2010/main" val="37079087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ru-RU"/>
              <a:t>Образец заголовка</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BA907F0C-A877-475F-A9EE-80433ADF138E}" type="datetime1">
              <a:rPr lang="ru-RU" smtClean="0"/>
              <a:t>01.11.2024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CE7587F6-C4B6-4A7F-9180-0A6D4A928EF4}" type="slidenum">
              <a:rPr lang="ru-RU" smtClean="0"/>
              <a:t>‹#›</a:t>
            </a:fld>
            <a:endParaRPr lang="ru-RU"/>
          </a:p>
        </p:txBody>
      </p:sp>
    </p:spTree>
    <p:extLst>
      <p:ext uri="{BB962C8B-B14F-4D97-AF65-F5344CB8AC3E}">
        <p14:creationId xmlns:p14="http://schemas.microsoft.com/office/powerpoint/2010/main" val="12492785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16FA6EAC-0C70-4F3C-8F33-D13B469DF908}" type="datetime1">
              <a:rPr lang="ru-RU" smtClean="0"/>
              <a:t>01.11.2024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CE7587F6-C4B6-4A7F-9180-0A6D4A928EF4}" type="slidenum">
              <a:rPr lang="ru-RU" smtClean="0"/>
              <a:t>‹#›</a:t>
            </a:fld>
            <a:endParaRPr lang="ru-RU"/>
          </a:p>
        </p:txBody>
      </p:sp>
    </p:spTree>
    <p:extLst>
      <p:ext uri="{BB962C8B-B14F-4D97-AF65-F5344CB8AC3E}">
        <p14:creationId xmlns:p14="http://schemas.microsoft.com/office/powerpoint/2010/main" val="19553192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ru-RU"/>
              <a:t>Вставка рисунка</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8C675CB4-6AC4-4B7F-829A-35F97A0935DD}" type="datetime1">
              <a:rPr lang="ru-RU" smtClean="0"/>
              <a:t>01.11.2024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CE7587F6-C4B6-4A7F-9180-0A6D4A928EF4}" type="slidenum">
              <a:rPr lang="ru-RU" smtClean="0"/>
              <a:t>‹#›</a:t>
            </a:fld>
            <a:endParaRPr lang="ru-RU"/>
          </a:p>
        </p:txBody>
      </p:sp>
    </p:spTree>
    <p:extLst>
      <p:ext uri="{BB962C8B-B14F-4D97-AF65-F5344CB8AC3E}">
        <p14:creationId xmlns:p14="http://schemas.microsoft.com/office/powerpoint/2010/main" val="618968688"/>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ru-RU"/>
              <a:t>Образец заголовка</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8C675CB4-6AC4-4B7F-829A-35F97A0935DD}" type="datetime1">
              <a:rPr lang="ru-RU" smtClean="0"/>
              <a:t>01.11.2024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CE7587F6-C4B6-4A7F-9180-0A6D4A928EF4}" type="slidenum">
              <a:rPr lang="ru-RU" smtClean="0"/>
              <a:t>‹#›</a:t>
            </a:fld>
            <a:endParaRPr lang="ru-RU"/>
          </a:p>
        </p:txBody>
      </p:sp>
    </p:spTree>
    <p:extLst>
      <p:ext uri="{BB962C8B-B14F-4D97-AF65-F5344CB8AC3E}">
        <p14:creationId xmlns:p14="http://schemas.microsoft.com/office/powerpoint/2010/main" val="1265848278"/>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ru-RU"/>
              <a:t>Образец заголовка</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8C675CB4-6AC4-4B7F-829A-35F97A0935DD}" type="datetime1">
              <a:rPr lang="ru-RU" smtClean="0"/>
              <a:t>01.11.2024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CE7587F6-C4B6-4A7F-9180-0A6D4A928EF4}" type="slidenum">
              <a:rPr lang="ru-RU" smtClean="0"/>
              <a:t>‹#›</a:t>
            </a:fld>
            <a:endParaRPr lang="ru-RU"/>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41440745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ru-RU"/>
              <a:t>Образец заголовка</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8C675CB4-6AC4-4B7F-829A-35F97A0935DD}" type="datetime1">
              <a:rPr lang="ru-RU" smtClean="0"/>
              <a:t>01.11.2024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CE7587F6-C4B6-4A7F-9180-0A6D4A928EF4}" type="slidenum">
              <a:rPr lang="ru-RU" smtClean="0"/>
              <a:t>‹#›</a:t>
            </a:fld>
            <a:endParaRPr lang="ru-RU"/>
          </a:p>
        </p:txBody>
      </p:sp>
    </p:spTree>
    <p:extLst>
      <p:ext uri="{BB962C8B-B14F-4D97-AF65-F5344CB8AC3E}">
        <p14:creationId xmlns:p14="http://schemas.microsoft.com/office/powerpoint/2010/main" val="1464633069"/>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ru-RU"/>
              <a:t>Образец заголовка</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3" name="Date Placeholder 2"/>
          <p:cNvSpPr>
            <a:spLocks noGrp="1"/>
          </p:cNvSpPr>
          <p:nvPr>
            <p:ph type="dt" sz="half" idx="10"/>
          </p:nvPr>
        </p:nvSpPr>
        <p:spPr/>
        <p:txBody>
          <a:bodyPr/>
          <a:lstStyle/>
          <a:p>
            <a:fld id="{8C675CB4-6AC4-4B7F-829A-35F97A0935DD}" type="datetime1">
              <a:rPr lang="ru-RU" smtClean="0"/>
              <a:t>01.11.2024</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CE7587F6-C4B6-4A7F-9180-0A6D4A928EF4}" type="slidenum">
              <a:rPr lang="ru-RU" smtClean="0"/>
              <a:t>‹#›</a:t>
            </a:fld>
            <a:endParaRPr lang="ru-RU"/>
          </a:p>
        </p:txBody>
      </p:sp>
    </p:spTree>
    <p:extLst>
      <p:ext uri="{BB962C8B-B14F-4D97-AF65-F5344CB8AC3E}">
        <p14:creationId xmlns:p14="http://schemas.microsoft.com/office/powerpoint/2010/main" val="1249747702"/>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ru-RU"/>
              <a:t>Образец заголовка</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u-RU"/>
              <a:t>Вставка рисунка</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u-RU"/>
              <a:t>Вставка рисунка</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u-RU"/>
              <a:t>Вставка рисунка</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3" name="Date Placeholder 2"/>
          <p:cNvSpPr>
            <a:spLocks noGrp="1"/>
          </p:cNvSpPr>
          <p:nvPr>
            <p:ph type="dt" sz="half" idx="10"/>
          </p:nvPr>
        </p:nvSpPr>
        <p:spPr/>
        <p:txBody>
          <a:bodyPr/>
          <a:lstStyle/>
          <a:p>
            <a:fld id="{8C675CB4-6AC4-4B7F-829A-35F97A0935DD}" type="datetime1">
              <a:rPr lang="ru-RU" smtClean="0"/>
              <a:t>01.11.2024</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CE7587F6-C4B6-4A7F-9180-0A6D4A928EF4}" type="slidenum">
              <a:rPr lang="ru-RU" smtClean="0"/>
              <a:t>‹#›</a:t>
            </a:fld>
            <a:endParaRPr lang="ru-RU"/>
          </a:p>
        </p:txBody>
      </p:sp>
    </p:spTree>
    <p:extLst>
      <p:ext uri="{BB962C8B-B14F-4D97-AF65-F5344CB8AC3E}">
        <p14:creationId xmlns:p14="http://schemas.microsoft.com/office/powerpoint/2010/main" val="1523054946"/>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9D485A93-A9D3-4A64-B7C0-F96FCFB9637A}" type="datetime1">
              <a:rPr lang="ru-RU" smtClean="0"/>
              <a:t>01.11.2024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E7587F6-C4B6-4A7F-9180-0A6D4A928EF4}" type="slidenum">
              <a:rPr lang="ru-RU" smtClean="0"/>
              <a:t>‹#›</a:t>
            </a:fld>
            <a:endParaRPr lang="ru-RU"/>
          </a:p>
        </p:txBody>
      </p:sp>
    </p:spTree>
    <p:extLst>
      <p:ext uri="{BB962C8B-B14F-4D97-AF65-F5344CB8AC3E}">
        <p14:creationId xmlns:p14="http://schemas.microsoft.com/office/powerpoint/2010/main" val="2489693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E0C5A34F-C992-48D3-8515-BD302FCC8A75}" type="datetime1">
              <a:rPr lang="ru-RU" smtClean="0"/>
              <a:t>01.11.2024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E7587F6-C4B6-4A7F-9180-0A6D4A928EF4}" type="slidenum">
              <a:rPr lang="ru-RU" smtClean="0"/>
              <a:t>‹#›</a:t>
            </a:fld>
            <a:endParaRPr lang="ru-RU"/>
          </a:p>
        </p:txBody>
      </p:sp>
    </p:spTree>
    <p:extLst>
      <p:ext uri="{BB962C8B-B14F-4D97-AF65-F5344CB8AC3E}">
        <p14:creationId xmlns:p14="http://schemas.microsoft.com/office/powerpoint/2010/main" val="41379432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8C675CB4-6AC4-4B7F-829A-35F97A0935DD}" type="datetime1">
              <a:rPr lang="ru-RU" smtClean="0"/>
              <a:t>01.11.2024</a:t>
            </a:fld>
            <a:endParaRPr lang="ru-RU"/>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CE7587F6-C4B6-4A7F-9180-0A6D4A928EF4}" type="slidenum">
              <a:rPr lang="ru-RU" smtClean="0"/>
              <a:t>‹#›</a:t>
            </a:fld>
            <a:endParaRPr lang="ru-RU"/>
          </a:p>
        </p:txBody>
      </p:sp>
    </p:spTree>
    <p:extLst>
      <p:ext uri="{BB962C8B-B14F-4D97-AF65-F5344CB8AC3E}">
        <p14:creationId xmlns:p14="http://schemas.microsoft.com/office/powerpoint/2010/main" val="2959747615"/>
      </p:ext>
    </p:extLst>
  </p:cSld>
  <p:clrMap bg1="dk1" tx1="lt1" bg2="dk2" tx2="lt2" accent1="accent1" accent2="accent2" accent3="accent3" accent4="accent4" accent5="accent5" accent6="accent6" hlink="hlink" folHlink="folHlink"/>
  <p:sldLayoutIdLst>
    <p:sldLayoutId id="2147483991" r:id="rId1"/>
    <p:sldLayoutId id="2147483992" r:id="rId2"/>
    <p:sldLayoutId id="2147483993" r:id="rId3"/>
    <p:sldLayoutId id="2147483994" r:id="rId4"/>
    <p:sldLayoutId id="2147483995" r:id="rId5"/>
    <p:sldLayoutId id="2147483996" r:id="rId6"/>
    <p:sldLayoutId id="2147483997" r:id="rId7"/>
    <p:sldLayoutId id="2147483998" r:id="rId8"/>
    <p:sldLayoutId id="2147483999" r:id="rId9"/>
    <p:sldLayoutId id="2147484000" r:id="rId10"/>
    <p:sldLayoutId id="2147484001" r:id="rId11"/>
    <p:sldLayoutId id="2147484002" r:id="rId12"/>
    <p:sldLayoutId id="2147484003" r:id="rId13"/>
    <p:sldLayoutId id="2147484004" r:id="rId14"/>
    <p:sldLayoutId id="2147484005" r:id="rId15"/>
    <p:sldLayoutId id="2147484006" r:id="rId16"/>
    <p:sldLayoutId id="2147484007" r:id="rId17"/>
  </p:sldLayoutIdLst>
  <p:hf sldNum="0" hdr="0" ftr="0" dt="0"/>
  <p:txStyles>
    <p:titleStyle>
      <a:lvl1pPr algn="l" defTabSz="914400" rtl="0" eaLnBrk="1" latinLnBrk="0" hangingPunct="1">
        <a:lnSpc>
          <a:spcPct val="90000"/>
        </a:lnSpc>
        <a:spcBef>
          <a:spcPct val="0"/>
        </a:spcBef>
        <a:buNone/>
        <a:defRPr sz="3600" kern="1200" cap="all" baseline="0">
          <a:solidFill>
            <a:schemeClr val="tx1"/>
          </a:solidFill>
          <a:effectLst>
            <a:outerShdw blurRad="177800" dist="38100" dir="2700000" algn="tl">
              <a:srgbClr val="000000">
                <a:alpha val="24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effectLst>
            <a:outerShdw blurRad="152400" dist="38100" dir="2700000" algn="tl">
              <a:srgbClr val="000000">
                <a:alpha val="36000"/>
              </a:srgbClr>
            </a:outerShdw>
          </a:effectLst>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effectLst>
            <a:outerShdw blurRad="152400" dist="38100" dir="2700000" algn="tl">
              <a:srgbClr val="000000">
                <a:alpha val="36000"/>
              </a:srgbClr>
            </a:outerShdw>
          </a:effectLst>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effectLst>
            <a:outerShdw blurRad="152400" dist="38100" dir="2700000" algn="tl">
              <a:srgbClr val="000000">
                <a:alpha val="36000"/>
              </a:srgbClr>
            </a:outerShdw>
          </a:effectLst>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effectLst>
            <a:outerShdw blurRad="152400" dist="38100" dir="2700000" algn="tl">
              <a:srgbClr val="000000">
                <a:alpha val="36000"/>
              </a:srgbClr>
            </a:outerShdw>
          </a:effectLst>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effectLst>
            <a:outerShdw blurRad="152400" dist="38100" dir="2700000" algn="tl">
              <a:srgbClr val="000000">
                <a:alpha val="36000"/>
              </a:srgbClr>
            </a:outerShdw>
          </a:effectLst>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6.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diagramLayout" Target="../diagrams/layout1.xml"/><Relationship Id="rId7" Type="http://schemas.openxmlformats.org/officeDocument/2006/relationships/image" Target="../media/image4.png"/><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diagramLayout" Target="../diagrams/layout2.xml"/><Relationship Id="rId7" Type="http://schemas.openxmlformats.org/officeDocument/2006/relationships/image" Target="../media/image4.png"/><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 Id="rId9"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8A1E57"/>
        </a:soli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B144B36-7C20-4B98-8CB3-BF9741039FDD}"/>
              </a:ext>
            </a:extLst>
          </p:cNvPr>
          <p:cNvSpPr>
            <a:spLocks noGrp="1"/>
          </p:cNvSpPr>
          <p:nvPr>
            <p:ph type="title"/>
          </p:nvPr>
        </p:nvSpPr>
        <p:spPr>
          <a:xfrm>
            <a:off x="1141413" y="535022"/>
            <a:ext cx="9905998" cy="4795736"/>
          </a:xfrm>
        </p:spPr>
        <p:txBody>
          <a:bodyPr>
            <a:normAutofit/>
          </a:bodyPr>
          <a:lstStyle/>
          <a:p>
            <a:pPr algn="ctr"/>
            <a:r>
              <a:rPr lang="en-US" sz="4400" b="1" dirty="0">
                <a:effectLst/>
                <a:latin typeface="Microsoft YaHei UI" panose="020B0503020204020204" pitchFamily="34" charset="-122"/>
                <a:ea typeface="Microsoft YaHei UI" panose="020B0503020204020204" pitchFamily="34" charset="-122"/>
              </a:rPr>
              <a:t>monitoring tushunchasi va Turonbank” atb tizimida Kreditlarni </a:t>
            </a:r>
            <a:br>
              <a:rPr lang="en-US" sz="4400" b="1" dirty="0">
                <a:effectLst/>
                <a:latin typeface="Microsoft YaHei UI" panose="020B0503020204020204" pitchFamily="34" charset="-122"/>
                <a:ea typeface="Microsoft YaHei UI" panose="020B0503020204020204" pitchFamily="34" charset="-122"/>
              </a:rPr>
            </a:br>
            <a:r>
              <a:rPr lang="en-US" sz="4400" b="1" dirty="0">
                <a:effectLst/>
                <a:latin typeface="Microsoft YaHei UI" panose="020B0503020204020204" pitchFamily="34" charset="-122"/>
                <a:ea typeface="Microsoft YaHei UI" panose="020B0503020204020204" pitchFamily="34" charset="-122"/>
              </a:rPr>
              <a:t>monitoring qilish tartibi.</a:t>
            </a:r>
            <a:endParaRPr lang="ru-RU" sz="4400" b="1" dirty="0">
              <a:effectLst/>
            </a:endParaRPr>
          </a:p>
        </p:txBody>
      </p:sp>
      <p:sp>
        <p:nvSpPr>
          <p:cNvPr id="3" name="Параллелограмм 2">
            <a:extLst>
              <a:ext uri="{FF2B5EF4-FFF2-40B4-BE49-F238E27FC236}">
                <a16:creationId xmlns:a16="http://schemas.microsoft.com/office/drawing/2014/main" id="{49AB55F6-938A-4E9B-B0BB-64245DFD27E0}"/>
              </a:ext>
            </a:extLst>
          </p:cNvPr>
          <p:cNvSpPr/>
          <p:nvPr/>
        </p:nvSpPr>
        <p:spPr>
          <a:xfrm>
            <a:off x="973677" y="6490447"/>
            <a:ext cx="358588" cy="367552"/>
          </a:xfrm>
          <a:prstGeom prst="parallelogram">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Параллелограмм 3">
            <a:extLst>
              <a:ext uri="{FF2B5EF4-FFF2-40B4-BE49-F238E27FC236}">
                <a16:creationId xmlns:a16="http://schemas.microsoft.com/office/drawing/2014/main" id="{74F8C7B2-600C-4F4F-BD41-3648F3C3656D}"/>
              </a:ext>
            </a:extLst>
          </p:cNvPr>
          <p:cNvSpPr/>
          <p:nvPr/>
        </p:nvSpPr>
        <p:spPr>
          <a:xfrm>
            <a:off x="1377088" y="6490443"/>
            <a:ext cx="358588" cy="367552"/>
          </a:xfrm>
          <a:prstGeom prst="parallelogram">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Параллелограмм 4">
            <a:extLst>
              <a:ext uri="{FF2B5EF4-FFF2-40B4-BE49-F238E27FC236}">
                <a16:creationId xmlns:a16="http://schemas.microsoft.com/office/drawing/2014/main" id="{8FBFAEC0-75B5-485D-8AC0-44BEA1C7686D}"/>
              </a:ext>
            </a:extLst>
          </p:cNvPr>
          <p:cNvSpPr/>
          <p:nvPr/>
        </p:nvSpPr>
        <p:spPr>
          <a:xfrm>
            <a:off x="1771538" y="6490444"/>
            <a:ext cx="358588" cy="367552"/>
          </a:xfrm>
          <a:prstGeom prst="parallelogram">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8" name="Рисунок 7">
            <a:extLst>
              <a:ext uri="{FF2B5EF4-FFF2-40B4-BE49-F238E27FC236}">
                <a16:creationId xmlns:a16="http://schemas.microsoft.com/office/drawing/2014/main" id="{195F9B26-DFF5-4642-A476-A94D6F9E431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71159" y="5449115"/>
            <a:ext cx="1293473" cy="1293473"/>
          </a:xfrm>
          <a:prstGeom prst="rect">
            <a:avLst/>
          </a:prstGeom>
        </p:spPr>
      </p:pic>
      <p:pic>
        <p:nvPicPr>
          <p:cNvPr id="9" name="Рисунок 8">
            <a:extLst>
              <a:ext uri="{FF2B5EF4-FFF2-40B4-BE49-F238E27FC236}">
                <a16:creationId xmlns:a16="http://schemas.microsoft.com/office/drawing/2014/main" id="{BDA13D2C-AC28-45C0-9C53-2CAFC5230056}"/>
              </a:ext>
            </a:extLst>
          </p:cNvPr>
          <p:cNvPicPr>
            <a:picLocks noChangeAspect="1"/>
          </p:cNvPicPr>
          <p:nvPr/>
        </p:nvPicPr>
        <p:blipFill>
          <a:blip r:embed="rId3">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10201700" y="19456"/>
            <a:ext cx="1358392" cy="469232"/>
          </a:xfrm>
          <a:prstGeom prst="rect">
            <a:avLst/>
          </a:prstGeom>
        </p:spPr>
      </p:pic>
    </p:spTree>
    <p:extLst>
      <p:ext uri="{BB962C8B-B14F-4D97-AF65-F5344CB8AC3E}">
        <p14:creationId xmlns:p14="http://schemas.microsoft.com/office/powerpoint/2010/main" val="2444560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A33386"/>
        </a:soli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D98AE3F-56B4-465C-B3BB-3804C64A320A}"/>
              </a:ext>
            </a:extLst>
          </p:cNvPr>
          <p:cNvSpPr>
            <a:spLocks noGrp="1"/>
          </p:cNvSpPr>
          <p:nvPr>
            <p:ph type="title"/>
          </p:nvPr>
        </p:nvSpPr>
        <p:spPr>
          <a:xfrm>
            <a:off x="1141413" y="618519"/>
            <a:ext cx="9905998" cy="806869"/>
          </a:xfrm>
        </p:spPr>
        <p:txBody>
          <a:bodyPr>
            <a:noAutofit/>
          </a:bodyPr>
          <a:lstStyle/>
          <a:p>
            <a:pPr algn="ctr"/>
            <a:r>
              <a:rPr lang="en-US" sz="2000" b="1" dirty="0">
                <a:solidFill>
                  <a:srgbClr val="002060"/>
                </a:solidFill>
                <a:effectLst/>
                <a:latin typeface="Microsoft YaHei UI" panose="020B0503020204020204" pitchFamily="34" charset="-122"/>
                <a:ea typeface="Microsoft YaHei UI" panose="020B0503020204020204" pitchFamily="34" charset="-122"/>
              </a:rPr>
              <a:t>“TURONBANK” ATB TIZIMIDA KREDIT VA UNGA TENGLASHTIRILGAN OPERATSIYALAR BO‘YICHA </a:t>
            </a:r>
            <a:r>
              <a:rPr lang="en-US" sz="2000" b="1" dirty="0">
                <a:solidFill>
                  <a:srgbClr val="FFFF00"/>
                </a:solidFill>
                <a:effectLst/>
                <a:latin typeface="Microsoft YaHei UI" panose="020B0503020204020204" pitchFamily="34" charset="-122"/>
                <a:ea typeface="Microsoft YaHei UI" panose="020B0503020204020204" pitchFamily="34" charset="-122"/>
              </a:rPr>
              <a:t>MONITORING O‘TKAZISH TARTIBI</a:t>
            </a:r>
            <a:endParaRPr lang="ru-RU" sz="2000" b="1" dirty="0">
              <a:solidFill>
                <a:srgbClr val="FFFF00"/>
              </a:solidFill>
              <a:effectLst/>
              <a:latin typeface="Microsoft YaHei UI" panose="020B0503020204020204" pitchFamily="34" charset="-122"/>
              <a:ea typeface="Microsoft YaHei UI" panose="020B0503020204020204" pitchFamily="34" charset="-122"/>
            </a:endParaRPr>
          </a:p>
        </p:txBody>
      </p:sp>
      <p:sp>
        <p:nvSpPr>
          <p:cNvPr id="3" name="Параллелограмм 2">
            <a:extLst>
              <a:ext uri="{FF2B5EF4-FFF2-40B4-BE49-F238E27FC236}">
                <a16:creationId xmlns:a16="http://schemas.microsoft.com/office/drawing/2014/main" id="{6620E8C5-8F45-4D3F-9E30-06AAA093057A}"/>
              </a:ext>
            </a:extLst>
          </p:cNvPr>
          <p:cNvSpPr/>
          <p:nvPr/>
        </p:nvSpPr>
        <p:spPr>
          <a:xfrm>
            <a:off x="973677" y="6490447"/>
            <a:ext cx="358588" cy="367552"/>
          </a:xfrm>
          <a:prstGeom prst="parallelogram">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Параллелограмм 3">
            <a:extLst>
              <a:ext uri="{FF2B5EF4-FFF2-40B4-BE49-F238E27FC236}">
                <a16:creationId xmlns:a16="http://schemas.microsoft.com/office/drawing/2014/main" id="{B6E170C2-7604-4E43-9E3D-B5A8580A8B60}"/>
              </a:ext>
            </a:extLst>
          </p:cNvPr>
          <p:cNvSpPr/>
          <p:nvPr/>
        </p:nvSpPr>
        <p:spPr>
          <a:xfrm>
            <a:off x="1377088" y="6490443"/>
            <a:ext cx="358588" cy="367552"/>
          </a:xfrm>
          <a:prstGeom prst="parallelogram">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Параллелограмм 4">
            <a:extLst>
              <a:ext uri="{FF2B5EF4-FFF2-40B4-BE49-F238E27FC236}">
                <a16:creationId xmlns:a16="http://schemas.microsoft.com/office/drawing/2014/main" id="{AD2EF10A-52E5-46E4-8B20-A8A96A941BC9}"/>
              </a:ext>
            </a:extLst>
          </p:cNvPr>
          <p:cNvSpPr/>
          <p:nvPr/>
        </p:nvSpPr>
        <p:spPr>
          <a:xfrm>
            <a:off x="1771538" y="6490444"/>
            <a:ext cx="358588" cy="367552"/>
          </a:xfrm>
          <a:prstGeom prst="parallelogram">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aphicFrame>
        <p:nvGraphicFramePr>
          <p:cNvPr id="8" name="Схема 7">
            <a:extLst>
              <a:ext uri="{FF2B5EF4-FFF2-40B4-BE49-F238E27FC236}">
                <a16:creationId xmlns:a16="http://schemas.microsoft.com/office/drawing/2014/main" id="{AA04D8FE-8748-4302-AD13-FB63B556655E}"/>
              </a:ext>
            </a:extLst>
          </p:cNvPr>
          <p:cNvGraphicFramePr/>
          <p:nvPr>
            <p:extLst>
              <p:ext uri="{D42A27DB-BD31-4B8C-83A1-F6EECF244321}">
                <p14:modId xmlns:p14="http://schemas.microsoft.com/office/powerpoint/2010/main" val="1697359392"/>
              </p:ext>
            </p:extLst>
          </p:nvPr>
        </p:nvGraphicFramePr>
        <p:xfrm>
          <a:off x="0" y="1466341"/>
          <a:ext cx="12380258" cy="48588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9" name="Рисунок 8">
            <a:extLst>
              <a:ext uri="{FF2B5EF4-FFF2-40B4-BE49-F238E27FC236}">
                <a16:creationId xmlns:a16="http://schemas.microsoft.com/office/drawing/2014/main" id="{E8D29E41-E269-4770-9DA3-3FDB34D3D0EB}"/>
              </a:ext>
            </a:extLst>
          </p:cNvPr>
          <p:cNvPicPr>
            <a:picLocks noChangeAspect="1"/>
          </p:cNvPicPr>
          <p:nvPr/>
        </p:nvPicPr>
        <p:blipFill>
          <a:blip r:embed="rId7">
            <a:extLst>
              <a:ext uri="{BEBA8EAE-BF5A-486C-A8C5-ECC9F3942E4B}">
                <a14:imgProps xmlns:a14="http://schemas.microsoft.com/office/drawing/2010/main">
                  <a14:imgLayer r:embed="rId8">
                    <a14:imgEffect>
                      <a14:saturation sat="400000"/>
                    </a14:imgEffect>
                  </a14:imgLayer>
                </a14:imgProps>
              </a:ext>
              <a:ext uri="{28A0092B-C50C-407E-A947-70E740481C1C}">
                <a14:useLocalDpi xmlns:a14="http://schemas.microsoft.com/office/drawing/2010/main" val="0"/>
              </a:ext>
            </a:extLst>
          </a:blip>
          <a:stretch>
            <a:fillRect/>
          </a:stretch>
        </p:blipFill>
        <p:spPr>
          <a:xfrm>
            <a:off x="10201700" y="19456"/>
            <a:ext cx="1358392" cy="469232"/>
          </a:xfrm>
          <a:prstGeom prst="rect">
            <a:avLst/>
          </a:prstGeom>
        </p:spPr>
      </p:pic>
    </p:spTree>
    <p:extLst>
      <p:ext uri="{BB962C8B-B14F-4D97-AF65-F5344CB8AC3E}">
        <p14:creationId xmlns:p14="http://schemas.microsoft.com/office/powerpoint/2010/main" val="1634723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A33386"/>
        </a:soli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03839B2-45DC-4F55-97C4-02A00D38ED4A}"/>
              </a:ext>
            </a:extLst>
          </p:cNvPr>
          <p:cNvSpPr>
            <a:spLocks noGrp="1"/>
          </p:cNvSpPr>
          <p:nvPr>
            <p:ph type="title"/>
          </p:nvPr>
        </p:nvSpPr>
        <p:spPr>
          <a:xfrm>
            <a:off x="1141413" y="618518"/>
            <a:ext cx="9905998" cy="511035"/>
          </a:xfrm>
        </p:spPr>
        <p:txBody>
          <a:bodyPr>
            <a:normAutofit/>
          </a:bodyPr>
          <a:lstStyle/>
          <a:p>
            <a:r>
              <a:rPr lang="en-US" sz="2800" b="1" dirty="0" err="1">
                <a:solidFill>
                  <a:srgbClr val="FFFF00"/>
                </a:solidFill>
                <a:effectLst/>
                <a:latin typeface="Microsoft YaHei UI" panose="020B0503020204020204" pitchFamily="34" charset="-122"/>
                <a:ea typeface="Microsoft YaHei UI" panose="020B0503020204020204" pitchFamily="34" charset="-122"/>
              </a:rPr>
              <a:t>Monitoringni</a:t>
            </a:r>
            <a:r>
              <a:rPr lang="en-US" sz="2800" b="1" dirty="0">
                <a:solidFill>
                  <a:srgbClr val="A33386"/>
                </a:solidFill>
                <a:effectLst/>
                <a:latin typeface="Microsoft YaHei UI" panose="020B0503020204020204" pitchFamily="34" charset="-122"/>
                <a:ea typeface="Microsoft YaHei UI" panose="020B0503020204020204" pitchFamily="34" charset="-122"/>
              </a:rPr>
              <a:t> </a:t>
            </a:r>
            <a:r>
              <a:rPr lang="en-US" sz="2800" b="1" dirty="0" err="1">
                <a:effectLst/>
                <a:latin typeface="Microsoft YaHei UI" panose="020B0503020204020204" pitchFamily="34" charset="-122"/>
                <a:ea typeface="Microsoft YaHei UI" panose="020B0503020204020204" pitchFamily="34" charset="-122"/>
              </a:rPr>
              <a:t>amalga</a:t>
            </a:r>
            <a:r>
              <a:rPr lang="en-US" sz="2800" b="1" dirty="0">
                <a:effectLst/>
                <a:latin typeface="Microsoft YaHei UI" panose="020B0503020204020204" pitchFamily="34" charset="-122"/>
                <a:ea typeface="Microsoft YaHei UI" panose="020B0503020204020204" pitchFamily="34" charset="-122"/>
              </a:rPr>
              <a:t> </a:t>
            </a:r>
            <a:r>
              <a:rPr lang="en-US" sz="2800" b="1" dirty="0" err="1">
                <a:effectLst/>
                <a:latin typeface="Microsoft YaHei UI" panose="020B0503020204020204" pitchFamily="34" charset="-122"/>
                <a:ea typeface="Microsoft YaHei UI" panose="020B0503020204020204" pitchFamily="34" charset="-122"/>
              </a:rPr>
              <a:t>oshirish</a:t>
            </a:r>
            <a:r>
              <a:rPr lang="en-US" sz="2800" b="1" dirty="0">
                <a:effectLst/>
                <a:latin typeface="Microsoft YaHei UI" panose="020B0503020204020204" pitchFamily="34" charset="-122"/>
                <a:ea typeface="Microsoft YaHei UI" panose="020B0503020204020204" pitchFamily="34" charset="-122"/>
              </a:rPr>
              <a:t> </a:t>
            </a:r>
            <a:r>
              <a:rPr lang="en-US" sz="2800" b="1" dirty="0" err="1">
                <a:solidFill>
                  <a:srgbClr val="FFFF00"/>
                </a:solidFill>
                <a:effectLst/>
                <a:latin typeface="Microsoft YaHei UI" panose="020B0503020204020204" pitchFamily="34" charset="-122"/>
                <a:ea typeface="Microsoft YaHei UI" panose="020B0503020204020204" pitchFamily="34" charset="-122"/>
              </a:rPr>
              <a:t>muddatlari</a:t>
            </a:r>
            <a:endParaRPr lang="ru-RU" sz="2800" b="1" dirty="0">
              <a:solidFill>
                <a:srgbClr val="FFFF00"/>
              </a:solidFill>
              <a:effectLst/>
              <a:latin typeface="Microsoft YaHei UI" panose="020B0503020204020204" pitchFamily="34" charset="-122"/>
              <a:ea typeface="Microsoft YaHei UI" panose="020B0503020204020204" pitchFamily="34" charset="-122"/>
            </a:endParaRPr>
          </a:p>
        </p:txBody>
      </p:sp>
      <p:sp>
        <p:nvSpPr>
          <p:cNvPr id="3" name="Параллелограмм 2">
            <a:extLst>
              <a:ext uri="{FF2B5EF4-FFF2-40B4-BE49-F238E27FC236}">
                <a16:creationId xmlns:a16="http://schemas.microsoft.com/office/drawing/2014/main" id="{C34DB4AF-AB90-4094-BE80-E7C269C93E7B}"/>
              </a:ext>
            </a:extLst>
          </p:cNvPr>
          <p:cNvSpPr/>
          <p:nvPr/>
        </p:nvSpPr>
        <p:spPr>
          <a:xfrm>
            <a:off x="973677" y="6490447"/>
            <a:ext cx="358588" cy="367552"/>
          </a:xfrm>
          <a:prstGeom prst="parallelogram">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Параллелограмм 3">
            <a:extLst>
              <a:ext uri="{FF2B5EF4-FFF2-40B4-BE49-F238E27FC236}">
                <a16:creationId xmlns:a16="http://schemas.microsoft.com/office/drawing/2014/main" id="{58449BF6-7365-437C-9036-BA072DEDC6DC}"/>
              </a:ext>
            </a:extLst>
          </p:cNvPr>
          <p:cNvSpPr/>
          <p:nvPr/>
        </p:nvSpPr>
        <p:spPr>
          <a:xfrm>
            <a:off x="1377088" y="6490443"/>
            <a:ext cx="358588" cy="367552"/>
          </a:xfrm>
          <a:prstGeom prst="parallelogram">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Параллелограмм 4">
            <a:extLst>
              <a:ext uri="{FF2B5EF4-FFF2-40B4-BE49-F238E27FC236}">
                <a16:creationId xmlns:a16="http://schemas.microsoft.com/office/drawing/2014/main" id="{410444EC-D47A-4309-B822-8FA896DB653E}"/>
              </a:ext>
            </a:extLst>
          </p:cNvPr>
          <p:cNvSpPr/>
          <p:nvPr/>
        </p:nvSpPr>
        <p:spPr>
          <a:xfrm>
            <a:off x="1771538" y="6490444"/>
            <a:ext cx="358588" cy="367552"/>
          </a:xfrm>
          <a:prstGeom prst="parallelogram">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aphicFrame>
        <p:nvGraphicFramePr>
          <p:cNvPr id="7" name="Схема 6">
            <a:extLst>
              <a:ext uri="{FF2B5EF4-FFF2-40B4-BE49-F238E27FC236}">
                <a16:creationId xmlns:a16="http://schemas.microsoft.com/office/drawing/2014/main" id="{E69038DA-DEBC-4689-A70A-E6DBA3FA3E28}"/>
              </a:ext>
            </a:extLst>
          </p:cNvPr>
          <p:cNvGraphicFramePr/>
          <p:nvPr>
            <p:extLst>
              <p:ext uri="{D42A27DB-BD31-4B8C-83A1-F6EECF244321}">
                <p14:modId xmlns:p14="http://schemas.microsoft.com/office/powerpoint/2010/main" val="1299256662"/>
              </p:ext>
            </p:extLst>
          </p:nvPr>
        </p:nvGraphicFramePr>
        <p:xfrm>
          <a:off x="1048871" y="1326776"/>
          <a:ext cx="10165977" cy="49843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Рисунок 7">
            <a:extLst>
              <a:ext uri="{FF2B5EF4-FFF2-40B4-BE49-F238E27FC236}">
                <a16:creationId xmlns:a16="http://schemas.microsoft.com/office/drawing/2014/main" id="{8639A75C-A2DC-49DF-A30A-991997EA4833}"/>
              </a:ext>
            </a:extLst>
          </p:cNvPr>
          <p:cNvPicPr>
            <a:picLocks noChangeAspect="1"/>
          </p:cNvPicPr>
          <p:nvPr/>
        </p:nvPicPr>
        <p:blipFill>
          <a:blip r:embed="rId7">
            <a:extLst>
              <a:ext uri="{BEBA8EAE-BF5A-486C-A8C5-ECC9F3942E4B}">
                <a14:imgProps xmlns:a14="http://schemas.microsoft.com/office/drawing/2010/main">
                  <a14:imgLayer r:embed="rId8">
                    <a14:imgEffect>
                      <a14:saturation sat="400000"/>
                    </a14:imgEffect>
                  </a14:imgLayer>
                </a14:imgProps>
              </a:ext>
              <a:ext uri="{28A0092B-C50C-407E-A947-70E740481C1C}">
                <a14:useLocalDpi xmlns:a14="http://schemas.microsoft.com/office/drawing/2010/main" val="0"/>
              </a:ext>
            </a:extLst>
          </a:blip>
          <a:stretch>
            <a:fillRect/>
          </a:stretch>
        </p:blipFill>
        <p:spPr>
          <a:xfrm>
            <a:off x="10201700" y="19456"/>
            <a:ext cx="1358392" cy="469232"/>
          </a:xfrm>
          <a:prstGeom prst="rect">
            <a:avLst/>
          </a:prstGeom>
        </p:spPr>
      </p:pic>
    </p:spTree>
    <p:extLst>
      <p:ext uri="{BB962C8B-B14F-4D97-AF65-F5344CB8AC3E}">
        <p14:creationId xmlns:p14="http://schemas.microsoft.com/office/powerpoint/2010/main" val="1341039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1)">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dirty="0"/>
              <a:t>Dastlabki monitoring - </a:t>
            </a:r>
            <a:r>
              <a:rPr lang="uz-Cyrl-UZ" dirty="0">
                <a:effectLst/>
              </a:rPr>
              <a:t>кредит аризаси (лойиҳа)ни кўриб чиқишда кредит йиғмажилдида жамланаётган ҳужжатлардаги маълумотларнинг бир бирига зид эмаслигини, қарз олувчининг фаолиятини уни амалга ошириш жойига чиққан ҳолда ва тақдим этилаётган гаров мулкини Банк “</a:t>
            </a:r>
            <a:r>
              <a:rPr lang="uz-Cyrl-UZ" b="1" dirty="0">
                <a:effectLst/>
              </a:rPr>
              <a:t>КРЕДИТ ТАЪМИНОТИ СИЁСАТИ”</a:t>
            </a:r>
            <a:r>
              <a:rPr lang="uz-Cyrl-UZ" dirty="0">
                <a:effectLst/>
              </a:rPr>
              <a:t>да назарда тутилган тартибда жойига чиқиб ўрганишдир. Дастлабки мониторинг натижалари алоҳида ҳужжат билан расмийлаштирилмайди. Бунда, гаров таъминотини кўздан кечириш далолатномаси (ушбу далолатнома мижоз ёки гаров эгаси томонидан имзоланиши лозим) ва масъул ходимнинг лойиҳа юзасидан берган хулосаси дастлабки мониторинг ҳужжати бўлиб ҳисобланади. Мижозга кредит ажратиш тўғрисида қарор қабул қилиниши ва лойиҳанинг молиялаштирилиши ушбу биринчи босқич, яъни дастлабки мониторинг жараёни амалга оширилганлигини тасдиқловчи омил бўлиб ҳисобланади;</a:t>
            </a:r>
            <a:br>
              <a:rPr lang="ru-RU" dirty="0">
                <a:effectLst/>
              </a:rPr>
            </a:br>
            <a:endParaRPr lang="ru-RU" dirty="0"/>
          </a:p>
        </p:txBody>
      </p:sp>
    </p:spTree>
    <p:extLst>
      <p:ext uri="{BB962C8B-B14F-4D97-AF65-F5344CB8AC3E}">
        <p14:creationId xmlns:p14="http://schemas.microsoft.com/office/powerpoint/2010/main" val="5862022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A33386"/>
        </a:soli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644D909-D4B6-4F5A-BD78-B42B37938684}"/>
              </a:ext>
            </a:extLst>
          </p:cNvPr>
          <p:cNvSpPr>
            <a:spLocks noGrp="1"/>
          </p:cNvSpPr>
          <p:nvPr>
            <p:ph type="title"/>
          </p:nvPr>
        </p:nvSpPr>
        <p:spPr>
          <a:xfrm>
            <a:off x="1141413" y="618518"/>
            <a:ext cx="9905998" cy="600682"/>
          </a:xfrm>
        </p:spPr>
        <p:txBody>
          <a:bodyPr>
            <a:noAutofit/>
          </a:bodyPr>
          <a:lstStyle/>
          <a:p>
            <a:pPr algn="ctr"/>
            <a:r>
              <a:rPr lang="en-US" sz="2600" b="1" dirty="0" err="1">
                <a:solidFill>
                  <a:srgbClr val="FFFF00"/>
                </a:solidFill>
                <a:effectLst/>
                <a:latin typeface="Microsoft YaHei UI" panose="020B0503020204020204" pitchFamily="34" charset="-122"/>
                <a:ea typeface="Microsoft YaHei UI" panose="020B0503020204020204" pitchFamily="34" charset="-122"/>
              </a:rPr>
              <a:t>Joriy</a:t>
            </a:r>
            <a:r>
              <a:rPr lang="en-US" sz="2600" b="1" dirty="0">
                <a:solidFill>
                  <a:srgbClr val="FFFF00"/>
                </a:solidFill>
                <a:effectLst/>
                <a:latin typeface="Microsoft YaHei UI" panose="020B0503020204020204" pitchFamily="34" charset="-122"/>
                <a:ea typeface="Microsoft YaHei UI" panose="020B0503020204020204" pitchFamily="34" charset="-122"/>
              </a:rPr>
              <a:t> </a:t>
            </a:r>
            <a:r>
              <a:rPr lang="en-US" sz="2600" b="1" dirty="0" err="1">
                <a:solidFill>
                  <a:srgbClr val="FFFF00"/>
                </a:solidFill>
                <a:effectLst/>
                <a:latin typeface="Microsoft YaHei UI" panose="020B0503020204020204" pitchFamily="34" charset="-122"/>
                <a:ea typeface="Microsoft YaHei UI" panose="020B0503020204020204" pitchFamily="34" charset="-122"/>
              </a:rPr>
              <a:t>monitoringni</a:t>
            </a:r>
            <a:r>
              <a:rPr lang="en-US" sz="2600" b="1" dirty="0">
                <a:solidFill>
                  <a:schemeClr val="bg1">
                    <a:lumMod val="95000"/>
                    <a:lumOff val="5000"/>
                  </a:schemeClr>
                </a:solidFill>
                <a:effectLst/>
                <a:latin typeface="Microsoft YaHei UI" panose="020B0503020204020204" pitchFamily="34" charset="-122"/>
                <a:ea typeface="Microsoft YaHei UI" panose="020B0503020204020204" pitchFamily="34" charset="-122"/>
              </a:rPr>
              <a:t> </a:t>
            </a:r>
            <a:r>
              <a:rPr lang="en-US" sz="2600" b="1" dirty="0" err="1">
                <a:solidFill>
                  <a:schemeClr val="bg1">
                    <a:lumMod val="95000"/>
                    <a:lumOff val="5000"/>
                  </a:schemeClr>
                </a:solidFill>
                <a:effectLst/>
                <a:latin typeface="Microsoft YaHei UI" panose="020B0503020204020204" pitchFamily="34" charset="-122"/>
                <a:ea typeface="Microsoft YaHei UI" panose="020B0503020204020204" pitchFamily="34" charset="-122"/>
              </a:rPr>
              <a:t>amalga</a:t>
            </a:r>
            <a:r>
              <a:rPr lang="en-US" sz="2600" b="1" dirty="0">
                <a:solidFill>
                  <a:schemeClr val="bg1">
                    <a:lumMod val="95000"/>
                    <a:lumOff val="5000"/>
                  </a:schemeClr>
                </a:solidFill>
                <a:effectLst/>
                <a:latin typeface="Microsoft YaHei UI" panose="020B0503020204020204" pitchFamily="34" charset="-122"/>
                <a:ea typeface="Microsoft YaHei UI" panose="020B0503020204020204" pitchFamily="34" charset="-122"/>
              </a:rPr>
              <a:t> </a:t>
            </a:r>
            <a:r>
              <a:rPr lang="en-US" sz="2600" b="1" dirty="0" err="1">
                <a:solidFill>
                  <a:schemeClr val="bg1">
                    <a:lumMod val="95000"/>
                    <a:lumOff val="5000"/>
                  </a:schemeClr>
                </a:solidFill>
                <a:effectLst/>
                <a:latin typeface="Microsoft YaHei UI" panose="020B0503020204020204" pitchFamily="34" charset="-122"/>
                <a:ea typeface="Microsoft YaHei UI" panose="020B0503020204020204" pitchFamily="34" charset="-122"/>
              </a:rPr>
              <a:t>oshirish</a:t>
            </a:r>
            <a:r>
              <a:rPr lang="en-US" sz="2600" b="1" dirty="0">
                <a:solidFill>
                  <a:schemeClr val="bg1">
                    <a:lumMod val="95000"/>
                    <a:lumOff val="5000"/>
                  </a:schemeClr>
                </a:solidFill>
                <a:effectLst/>
                <a:latin typeface="Microsoft YaHei UI" panose="020B0503020204020204" pitchFamily="34" charset="-122"/>
                <a:ea typeface="Microsoft YaHei UI" panose="020B0503020204020204" pitchFamily="34" charset="-122"/>
              </a:rPr>
              <a:t> </a:t>
            </a:r>
            <a:br>
              <a:rPr lang="en-US" sz="2600" b="1" dirty="0">
                <a:solidFill>
                  <a:schemeClr val="bg1">
                    <a:lumMod val="95000"/>
                    <a:lumOff val="5000"/>
                  </a:schemeClr>
                </a:solidFill>
                <a:effectLst/>
                <a:latin typeface="Microsoft YaHei UI" panose="020B0503020204020204" pitchFamily="34" charset="-122"/>
                <a:ea typeface="Microsoft YaHei UI" panose="020B0503020204020204" pitchFamily="34" charset="-122"/>
              </a:rPr>
            </a:br>
            <a:r>
              <a:rPr lang="en-US" sz="2600" b="1" dirty="0" err="1">
                <a:solidFill>
                  <a:schemeClr val="bg1">
                    <a:lumMod val="95000"/>
                    <a:lumOff val="5000"/>
                  </a:schemeClr>
                </a:solidFill>
                <a:effectLst/>
                <a:latin typeface="Microsoft YaHei UI" panose="020B0503020204020204" pitchFamily="34" charset="-122"/>
                <a:ea typeface="Microsoft YaHei UI" panose="020B0503020204020204" pitchFamily="34" charset="-122"/>
              </a:rPr>
              <a:t>jarayoni</a:t>
            </a:r>
            <a:endParaRPr lang="ru-RU" sz="2600" b="1" dirty="0">
              <a:solidFill>
                <a:schemeClr val="bg1">
                  <a:lumMod val="95000"/>
                  <a:lumOff val="5000"/>
                </a:schemeClr>
              </a:solidFill>
              <a:effectLst/>
              <a:latin typeface="Microsoft YaHei UI" panose="020B0503020204020204" pitchFamily="34" charset="-122"/>
              <a:ea typeface="Microsoft YaHei UI" panose="020B0503020204020204" pitchFamily="34" charset="-122"/>
            </a:endParaRPr>
          </a:p>
        </p:txBody>
      </p:sp>
      <p:sp>
        <p:nvSpPr>
          <p:cNvPr id="3" name="Параллелограмм 2">
            <a:extLst>
              <a:ext uri="{FF2B5EF4-FFF2-40B4-BE49-F238E27FC236}">
                <a16:creationId xmlns:a16="http://schemas.microsoft.com/office/drawing/2014/main" id="{F0E0371B-6891-47B1-A504-D40F56CA5191}"/>
              </a:ext>
            </a:extLst>
          </p:cNvPr>
          <p:cNvSpPr/>
          <p:nvPr/>
        </p:nvSpPr>
        <p:spPr>
          <a:xfrm>
            <a:off x="973677" y="6490447"/>
            <a:ext cx="358588" cy="367552"/>
          </a:xfrm>
          <a:prstGeom prst="parallelogram">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Параллелограмм 3">
            <a:extLst>
              <a:ext uri="{FF2B5EF4-FFF2-40B4-BE49-F238E27FC236}">
                <a16:creationId xmlns:a16="http://schemas.microsoft.com/office/drawing/2014/main" id="{F7825DAF-68F9-4F7D-8CF3-9BDB82B306B4}"/>
              </a:ext>
            </a:extLst>
          </p:cNvPr>
          <p:cNvSpPr/>
          <p:nvPr/>
        </p:nvSpPr>
        <p:spPr>
          <a:xfrm>
            <a:off x="1377088" y="6490443"/>
            <a:ext cx="358588" cy="367552"/>
          </a:xfrm>
          <a:prstGeom prst="parallelogram">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Параллелограмм 4">
            <a:extLst>
              <a:ext uri="{FF2B5EF4-FFF2-40B4-BE49-F238E27FC236}">
                <a16:creationId xmlns:a16="http://schemas.microsoft.com/office/drawing/2014/main" id="{03D5A9B2-F2E9-4601-93B3-1FF52C62EC4E}"/>
              </a:ext>
            </a:extLst>
          </p:cNvPr>
          <p:cNvSpPr/>
          <p:nvPr/>
        </p:nvSpPr>
        <p:spPr>
          <a:xfrm>
            <a:off x="1771538" y="6490444"/>
            <a:ext cx="358588" cy="367552"/>
          </a:xfrm>
          <a:prstGeom prst="parallelogram">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Стрелка: вправо 7">
            <a:extLst>
              <a:ext uri="{FF2B5EF4-FFF2-40B4-BE49-F238E27FC236}">
                <a16:creationId xmlns:a16="http://schemas.microsoft.com/office/drawing/2014/main" id="{0EBBA574-807C-49C8-B68D-77C89DFC7994}"/>
              </a:ext>
            </a:extLst>
          </p:cNvPr>
          <p:cNvSpPr/>
          <p:nvPr/>
        </p:nvSpPr>
        <p:spPr>
          <a:xfrm>
            <a:off x="1039907" y="1640540"/>
            <a:ext cx="3944471" cy="726140"/>
          </a:xfrm>
          <a:prstGeom prst="rightArrow">
            <a:avLst/>
          </a:prstGeom>
          <a:solidFill>
            <a:srgbClr val="87CE08"/>
          </a:solidFill>
        </p:spPr>
        <p:style>
          <a:lnRef idx="3">
            <a:schemeClr val="lt1"/>
          </a:lnRef>
          <a:fillRef idx="1">
            <a:schemeClr val="accent4"/>
          </a:fillRef>
          <a:effectRef idx="1">
            <a:schemeClr val="accent4"/>
          </a:effectRef>
          <a:fontRef idx="minor">
            <a:schemeClr val="lt1"/>
          </a:fontRef>
        </p:style>
        <p:txBody>
          <a:bodyPr rtlCol="0" anchor="ctr"/>
          <a:lstStyle/>
          <a:p>
            <a:pPr algn="ctr"/>
            <a:r>
              <a:rPr lang="uz-Cyrl-UZ" dirty="0">
                <a:solidFill>
                  <a:srgbClr val="002060"/>
                </a:solidFill>
                <a:latin typeface="Microsoft YaHei UI" panose="020B0503020204020204" pitchFamily="34" charset="-122"/>
                <a:ea typeface="Microsoft YaHei UI" panose="020B0503020204020204" pitchFamily="34" charset="-122"/>
              </a:rPr>
              <a:t>Kredit</a:t>
            </a:r>
            <a:r>
              <a:rPr lang="uz-Cyrl-UZ" dirty="0">
                <a:latin typeface="Microsoft YaHei UI" panose="020B0503020204020204" pitchFamily="34" charset="-122"/>
                <a:ea typeface="Microsoft YaHei UI" panose="020B0503020204020204" pitchFamily="34" charset="-122"/>
              </a:rPr>
              <a:t> </a:t>
            </a:r>
            <a:r>
              <a:rPr lang="uz-Cyrl-UZ" dirty="0">
                <a:solidFill>
                  <a:srgbClr val="002060"/>
                </a:solidFill>
                <a:latin typeface="Microsoft YaHei UI" panose="020B0503020204020204" pitchFamily="34" charset="-122"/>
                <a:ea typeface="Microsoft YaHei UI" panose="020B0503020204020204" pitchFamily="34" charset="-122"/>
              </a:rPr>
              <a:t>qaytarilishini</a:t>
            </a:r>
            <a:r>
              <a:rPr lang="uz-Cyrl-UZ" dirty="0">
                <a:latin typeface="Microsoft YaHei UI" panose="020B0503020204020204" pitchFamily="34" charset="-122"/>
                <a:ea typeface="Microsoft YaHei UI" panose="020B0503020204020204" pitchFamily="34" charset="-122"/>
              </a:rPr>
              <a:t> </a:t>
            </a:r>
            <a:r>
              <a:rPr lang="uz-Cyrl-UZ" dirty="0">
                <a:solidFill>
                  <a:srgbClr val="002060"/>
                </a:solidFill>
                <a:latin typeface="Microsoft YaHei UI" panose="020B0503020204020204" pitchFamily="34" charset="-122"/>
                <a:ea typeface="Microsoft YaHei UI" panose="020B0503020204020204" pitchFamily="34" charset="-122"/>
              </a:rPr>
              <a:t>o‘rganish</a:t>
            </a:r>
            <a:endParaRPr lang="ru-RU" dirty="0">
              <a:latin typeface="Microsoft YaHei UI" panose="020B0503020204020204" pitchFamily="34" charset="-122"/>
              <a:ea typeface="Microsoft YaHei UI" panose="020B0503020204020204" pitchFamily="34" charset="-122"/>
            </a:endParaRPr>
          </a:p>
        </p:txBody>
      </p:sp>
      <p:sp>
        <p:nvSpPr>
          <p:cNvPr id="9" name="Стрелка: вправо 8">
            <a:extLst>
              <a:ext uri="{FF2B5EF4-FFF2-40B4-BE49-F238E27FC236}">
                <a16:creationId xmlns:a16="http://schemas.microsoft.com/office/drawing/2014/main" id="{9C15E824-79E8-4A7E-A0C1-465478EB9F56}"/>
              </a:ext>
            </a:extLst>
          </p:cNvPr>
          <p:cNvSpPr/>
          <p:nvPr/>
        </p:nvSpPr>
        <p:spPr>
          <a:xfrm>
            <a:off x="1048875" y="3460386"/>
            <a:ext cx="3944471" cy="726140"/>
          </a:xfrm>
          <a:prstGeom prst="rightArrow">
            <a:avLst/>
          </a:prstGeom>
          <a:solidFill>
            <a:srgbClr val="13C341"/>
          </a:solidFill>
        </p:spPr>
        <p:style>
          <a:lnRef idx="3">
            <a:schemeClr val="lt1"/>
          </a:lnRef>
          <a:fillRef idx="1">
            <a:schemeClr val="accent4"/>
          </a:fillRef>
          <a:effectRef idx="1">
            <a:schemeClr val="accent4"/>
          </a:effectRef>
          <a:fontRef idx="minor">
            <a:schemeClr val="lt1"/>
          </a:fontRef>
        </p:style>
        <p:txBody>
          <a:bodyPr rtlCol="0" anchor="ctr"/>
          <a:lstStyle/>
          <a:p>
            <a:pPr algn="ctr"/>
            <a:r>
              <a:rPr lang="uz-Cyrl-UZ" dirty="0">
                <a:solidFill>
                  <a:schemeClr val="tx1">
                    <a:lumMod val="95000"/>
                  </a:schemeClr>
                </a:solidFill>
                <a:latin typeface="Microsoft YaHei UI" panose="020B0503020204020204" pitchFamily="34" charset="-122"/>
                <a:ea typeface="Microsoft YaHei UI" panose="020B0503020204020204" pitchFamily="34" charset="-122"/>
              </a:rPr>
              <a:t>Biznes reja tahlili</a:t>
            </a:r>
            <a:endParaRPr lang="ru-RU" dirty="0">
              <a:solidFill>
                <a:schemeClr val="tx1">
                  <a:lumMod val="95000"/>
                </a:schemeClr>
              </a:solidFill>
              <a:latin typeface="Microsoft YaHei UI" panose="020B0503020204020204" pitchFamily="34" charset="-122"/>
              <a:ea typeface="Microsoft YaHei UI" panose="020B0503020204020204" pitchFamily="34" charset="-122"/>
            </a:endParaRPr>
          </a:p>
        </p:txBody>
      </p:sp>
      <p:sp>
        <p:nvSpPr>
          <p:cNvPr id="10" name="Стрелка: вправо 9">
            <a:extLst>
              <a:ext uri="{FF2B5EF4-FFF2-40B4-BE49-F238E27FC236}">
                <a16:creationId xmlns:a16="http://schemas.microsoft.com/office/drawing/2014/main" id="{D7C219CE-D4CE-4F94-BD13-8C201617F68D}"/>
              </a:ext>
            </a:extLst>
          </p:cNvPr>
          <p:cNvSpPr/>
          <p:nvPr/>
        </p:nvSpPr>
        <p:spPr>
          <a:xfrm>
            <a:off x="1039908" y="4392709"/>
            <a:ext cx="3944471" cy="726140"/>
          </a:xfrm>
          <a:prstGeom prst="rightArrow">
            <a:avLst/>
          </a:prstGeom>
          <a:solidFill>
            <a:srgbClr val="0066FF"/>
          </a:solidFill>
        </p:spPr>
        <p:style>
          <a:lnRef idx="3">
            <a:schemeClr val="lt1"/>
          </a:lnRef>
          <a:fillRef idx="1">
            <a:schemeClr val="accent4"/>
          </a:fillRef>
          <a:effectRef idx="1">
            <a:schemeClr val="accent4"/>
          </a:effectRef>
          <a:fontRef idx="minor">
            <a:schemeClr val="lt1"/>
          </a:fontRef>
        </p:style>
        <p:txBody>
          <a:bodyPr rtlCol="0" anchor="ctr"/>
          <a:lstStyle/>
          <a:p>
            <a:pPr algn="ctr"/>
            <a:r>
              <a:rPr lang="uz-Cyrl-UZ" sz="1700" dirty="0">
                <a:solidFill>
                  <a:schemeClr val="accent6">
                    <a:lumMod val="20000"/>
                    <a:lumOff val="80000"/>
                  </a:schemeClr>
                </a:solidFill>
                <a:latin typeface="Microsoft YaHei UI" panose="020B0503020204020204" pitchFamily="34" charset="-122"/>
                <a:ea typeface="Microsoft YaHei UI" panose="020B0503020204020204" pitchFamily="34" charset="-122"/>
              </a:rPr>
              <a:t>Loyihani joyiga chiqib o‘rganish</a:t>
            </a:r>
            <a:endParaRPr lang="ru-RU" sz="1700" dirty="0">
              <a:solidFill>
                <a:schemeClr val="accent6">
                  <a:lumMod val="20000"/>
                  <a:lumOff val="80000"/>
                </a:schemeClr>
              </a:solidFill>
              <a:latin typeface="Microsoft YaHei UI" panose="020B0503020204020204" pitchFamily="34" charset="-122"/>
              <a:ea typeface="Microsoft YaHei UI" panose="020B0503020204020204" pitchFamily="34" charset="-122"/>
            </a:endParaRPr>
          </a:p>
        </p:txBody>
      </p:sp>
      <p:sp>
        <p:nvSpPr>
          <p:cNvPr id="11" name="Стрелка: вправо 10">
            <a:extLst>
              <a:ext uri="{FF2B5EF4-FFF2-40B4-BE49-F238E27FC236}">
                <a16:creationId xmlns:a16="http://schemas.microsoft.com/office/drawing/2014/main" id="{4F44ECC1-F054-4D6F-902B-324467A23C29}"/>
              </a:ext>
            </a:extLst>
          </p:cNvPr>
          <p:cNvSpPr/>
          <p:nvPr/>
        </p:nvSpPr>
        <p:spPr>
          <a:xfrm>
            <a:off x="1030944" y="5316073"/>
            <a:ext cx="3944471" cy="726140"/>
          </a:xfrm>
          <a:prstGeom prst="rightArrow">
            <a:avLst/>
          </a:prstGeom>
          <a:solidFill>
            <a:schemeClr val="accent2">
              <a:lumMod val="40000"/>
              <a:lumOff val="60000"/>
            </a:schemeClr>
          </a:solidFill>
        </p:spPr>
        <p:style>
          <a:lnRef idx="3">
            <a:schemeClr val="lt1"/>
          </a:lnRef>
          <a:fillRef idx="1">
            <a:schemeClr val="accent4"/>
          </a:fillRef>
          <a:effectRef idx="1">
            <a:schemeClr val="accent4"/>
          </a:effectRef>
          <a:fontRef idx="minor">
            <a:schemeClr val="lt1"/>
          </a:fontRef>
        </p:style>
        <p:txBody>
          <a:bodyPr rtlCol="0" anchor="ctr"/>
          <a:lstStyle/>
          <a:p>
            <a:pPr algn="ctr"/>
            <a:r>
              <a:rPr lang="uz-Cyrl-UZ" dirty="0">
                <a:solidFill>
                  <a:srgbClr val="002060"/>
                </a:solidFill>
                <a:latin typeface="Microsoft YaHei UI" panose="020B0503020204020204" pitchFamily="34" charset="-122"/>
                <a:ea typeface="Microsoft YaHei UI" panose="020B0503020204020204" pitchFamily="34" charset="-122"/>
              </a:rPr>
              <a:t>Garov holatini o‘rganish</a:t>
            </a:r>
            <a:endParaRPr lang="ru-RU" dirty="0">
              <a:latin typeface="Microsoft YaHei UI" panose="020B0503020204020204" pitchFamily="34" charset="-122"/>
              <a:ea typeface="Microsoft YaHei UI" panose="020B0503020204020204" pitchFamily="34" charset="-122"/>
            </a:endParaRPr>
          </a:p>
        </p:txBody>
      </p:sp>
      <p:sp>
        <p:nvSpPr>
          <p:cNvPr id="12" name="Стрелка: вправо 11">
            <a:extLst>
              <a:ext uri="{FF2B5EF4-FFF2-40B4-BE49-F238E27FC236}">
                <a16:creationId xmlns:a16="http://schemas.microsoft.com/office/drawing/2014/main" id="{3CA6F1DD-A884-4AFD-B5EE-6452903A7F90}"/>
              </a:ext>
            </a:extLst>
          </p:cNvPr>
          <p:cNvSpPr/>
          <p:nvPr/>
        </p:nvSpPr>
        <p:spPr>
          <a:xfrm>
            <a:off x="1039903" y="2528051"/>
            <a:ext cx="3944471" cy="726140"/>
          </a:xfrm>
          <a:prstGeom prst="rightArrow">
            <a:avLst/>
          </a:prstGeom>
        </p:spPr>
        <p:style>
          <a:lnRef idx="3">
            <a:schemeClr val="lt1"/>
          </a:lnRef>
          <a:fillRef idx="1">
            <a:schemeClr val="accent4"/>
          </a:fillRef>
          <a:effectRef idx="1">
            <a:schemeClr val="accent4"/>
          </a:effectRef>
          <a:fontRef idx="minor">
            <a:schemeClr val="lt1"/>
          </a:fontRef>
        </p:style>
        <p:txBody>
          <a:bodyPr rtlCol="0" anchor="ctr"/>
          <a:lstStyle/>
          <a:p>
            <a:pPr algn="ctr"/>
            <a:r>
              <a:rPr lang="uz-Cyrl-UZ" dirty="0">
                <a:solidFill>
                  <a:schemeClr val="accent2">
                    <a:lumMod val="20000"/>
                    <a:lumOff val="80000"/>
                  </a:schemeClr>
                </a:solidFill>
                <a:latin typeface="Microsoft YaHei UI" panose="020B0503020204020204" pitchFamily="34" charset="-122"/>
                <a:ea typeface="Microsoft YaHei UI" panose="020B0503020204020204" pitchFamily="34" charset="-122"/>
              </a:rPr>
              <a:t>Moliyaviy faoliyat tahlili</a:t>
            </a:r>
            <a:endParaRPr lang="ru-RU" dirty="0">
              <a:solidFill>
                <a:schemeClr val="accent2">
                  <a:lumMod val="20000"/>
                  <a:lumOff val="80000"/>
                </a:schemeClr>
              </a:solidFill>
              <a:latin typeface="Microsoft YaHei UI" panose="020B0503020204020204" pitchFamily="34" charset="-122"/>
              <a:ea typeface="Microsoft YaHei UI" panose="020B0503020204020204" pitchFamily="34" charset="-122"/>
            </a:endParaRPr>
          </a:p>
        </p:txBody>
      </p:sp>
      <p:sp>
        <p:nvSpPr>
          <p:cNvPr id="13" name="Прямоугольник 12">
            <a:extLst>
              <a:ext uri="{FF2B5EF4-FFF2-40B4-BE49-F238E27FC236}">
                <a16:creationId xmlns:a16="http://schemas.microsoft.com/office/drawing/2014/main" id="{B9EDFCEE-5930-4C49-8F81-CE39E4928EDF}"/>
              </a:ext>
            </a:extLst>
          </p:cNvPr>
          <p:cNvSpPr/>
          <p:nvPr/>
        </p:nvSpPr>
        <p:spPr>
          <a:xfrm>
            <a:off x="5253322" y="1658472"/>
            <a:ext cx="5871882" cy="744070"/>
          </a:xfrm>
          <a:prstGeom prst="rect">
            <a:avLst/>
          </a:prstGeom>
          <a:solidFill>
            <a:schemeClr val="accent1">
              <a:lumMod val="20000"/>
              <a:lumOff val="80000"/>
            </a:schemeClr>
          </a:solidFill>
          <a:ln>
            <a:solidFill>
              <a:schemeClr val="tx1"/>
            </a:solidFill>
          </a:ln>
        </p:spPr>
        <p:style>
          <a:lnRef idx="1">
            <a:schemeClr val="accent6"/>
          </a:lnRef>
          <a:fillRef idx="3">
            <a:schemeClr val="accent6"/>
          </a:fillRef>
          <a:effectRef idx="2">
            <a:schemeClr val="accent6"/>
          </a:effectRef>
          <a:fontRef idx="minor">
            <a:schemeClr val="lt1"/>
          </a:fontRef>
        </p:style>
        <p:txBody>
          <a:bodyPr rtlCol="0" anchor="ctr"/>
          <a:lstStyle/>
          <a:p>
            <a:pPr algn="ctr"/>
            <a:r>
              <a:rPr lang="uz-Cyrl-UZ" sz="1500" dirty="0">
                <a:solidFill>
                  <a:srgbClr val="002060"/>
                </a:solidFill>
                <a:latin typeface="Microsoft YaHei UI" panose="020B0503020204020204" pitchFamily="34" charset="-122"/>
                <a:ea typeface="Microsoft YaHei UI" panose="020B0503020204020204" pitchFamily="34" charset="-122"/>
              </a:rPr>
              <a:t>Olingan kreditlar bo‘yicha asosiy qarz va unga hisoblangan foizlarni belgilangan muddatlarda so‘ndirib borilayotganligi holati tahlil qilinadi.</a:t>
            </a:r>
            <a:endParaRPr lang="ru-RU" sz="1500" dirty="0">
              <a:solidFill>
                <a:srgbClr val="002060"/>
              </a:solidFill>
              <a:latin typeface="Microsoft YaHei UI" panose="020B0503020204020204" pitchFamily="34" charset="-122"/>
              <a:ea typeface="Microsoft YaHei UI" panose="020B0503020204020204" pitchFamily="34" charset="-122"/>
            </a:endParaRPr>
          </a:p>
        </p:txBody>
      </p:sp>
      <p:sp>
        <p:nvSpPr>
          <p:cNvPr id="14" name="Прямоугольник 13">
            <a:extLst>
              <a:ext uri="{FF2B5EF4-FFF2-40B4-BE49-F238E27FC236}">
                <a16:creationId xmlns:a16="http://schemas.microsoft.com/office/drawing/2014/main" id="{59906FBA-1278-4FFC-B35D-DDA28B02A668}"/>
              </a:ext>
            </a:extLst>
          </p:cNvPr>
          <p:cNvSpPr/>
          <p:nvPr/>
        </p:nvSpPr>
        <p:spPr>
          <a:xfrm>
            <a:off x="5253317" y="4383745"/>
            <a:ext cx="5871882" cy="744070"/>
          </a:xfrm>
          <a:prstGeom prst="rect">
            <a:avLst/>
          </a:prstGeom>
          <a:solidFill>
            <a:schemeClr val="accent3">
              <a:lumMod val="60000"/>
              <a:lumOff val="40000"/>
            </a:schemeClr>
          </a:solidFill>
          <a:ln>
            <a:solidFill>
              <a:schemeClr val="tx1"/>
            </a:solidFill>
          </a:ln>
        </p:spPr>
        <p:style>
          <a:lnRef idx="1">
            <a:schemeClr val="accent6"/>
          </a:lnRef>
          <a:fillRef idx="3">
            <a:schemeClr val="accent6"/>
          </a:fillRef>
          <a:effectRef idx="2">
            <a:schemeClr val="accent6"/>
          </a:effectRef>
          <a:fontRef idx="minor">
            <a:schemeClr val="lt1"/>
          </a:fontRef>
        </p:style>
        <p:txBody>
          <a:bodyPr rtlCol="0" anchor="ctr"/>
          <a:lstStyle/>
          <a:p>
            <a:pPr algn="ctr"/>
            <a:r>
              <a:rPr lang="uz-Cyrl-UZ" sz="1500" dirty="0">
                <a:solidFill>
                  <a:srgbClr val="002060"/>
                </a:solidFill>
                <a:latin typeface="Microsoft YaHei UI" panose="020B0503020204020204" pitchFamily="34" charset="-122"/>
                <a:ea typeface="Microsoft YaHei UI" panose="020B0503020204020204" pitchFamily="34" charset="-122"/>
              </a:rPr>
              <a:t>Joriy monitoring qarz oluvchining joylashgan manziliga chiqish orqali amalga oshiriladi. Bunda, qarz oluvchining ishlab chiqarish va xizmatlar ko‘rsatish faoliyati o‘rganiladi.</a:t>
            </a:r>
            <a:endParaRPr lang="ru-RU" sz="1500" dirty="0">
              <a:solidFill>
                <a:srgbClr val="002060"/>
              </a:solidFill>
              <a:latin typeface="Microsoft YaHei UI" panose="020B0503020204020204" pitchFamily="34" charset="-122"/>
              <a:ea typeface="Microsoft YaHei UI" panose="020B0503020204020204" pitchFamily="34" charset="-122"/>
            </a:endParaRPr>
          </a:p>
        </p:txBody>
      </p:sp>
      <p:sp>
        <p:nvSpPr>
          <p:cNvPr id="15" name="Прямоугольник 14">
            <a:extLst>
              <a:ext uri="{FF2B5EF4-FFF2-40B4-BE49-F238E27FC236}">
                <a16:creationId xmlns:a16="http://schemas.microsoft.com/office/drawing/2014/main" id="{D63512D0-6842-4A89-8C20-E313444B3C19}"/>
              </a:ext>
            </a:extLst>
          </p:cNvPr>
          <p:cNvSpPr/>
          <p:nvPr/>
        </p:nvSpPr>
        <p:spPr>
          <a:xfrm>
            <a:off x="5262286" y="5289181"/>
            <a:ext cx="5871882" cy="744070"/>
          </a:xfrm>
          <a:prstGeom prst="rect">
            <a:avLst/>
          </a:prstGeom>
          <a:solidFill>
            <a:schemeClr val="accent2"/>
          </a:solidFill>
          <a:ln>
            <a:solidFill>
              <a:schemeClr val="tx1"/>
            </a:solidFill>
          </a:ln>
        </p:spPr>
        <p:style>
          <a:lnRef idx="1">
            <a:schemeClr val="accent6"/>
          </a:lnRef>
          <a:fillRef idx="3">
            <a:schemeClr val="accent6"/>
          </a:fillRef>
          <a:effectRef idx="2">
            <a:schemeClr val="accent6"/>
          </a:effectRef>
          <a:fontRef idx="minor">
            <a:schemeClr val="lt1"/>
          </a:fontRef>
        </p:style>
        <p:txBody>
          <a:bodyPr rtlCol="0" anchor="ctr"/>
          <a:lstStyle/>
          <a:p>
            <a:pPr algn="ctr"/>
            <a:r>
              <a:rPr lang="uz-Cyrl-UZ" sz="1500" dirty="0">
                <a:solidFill>
                  <a:srgbClr val="002060"/>
                </a:solidFill>
                <a:latin typeface="Microsoft YaHei UI" panose="020B0503020204020204" pitchFamily="34" charset="-122"/>
                <a:ea typeface="Microsoft YaHei UI" panose="020B0503020204020204" pitchFamily="34" charset="-122"/>
              </a:rPr>
              <a:t>Monitoring qarz oluvchining joylashgan manziliga chiqish orqali amalga oshirilgan holatda, bir vaqtning o‘zida kredit bo‘yicha garov ta’minoti holati tekshiriladi.</a:t>
            </a:r>
            <a:endParaRPr lang="ru-RU" sz="1500" dirty="0">
              <a:solidFill>
                <a:srgbClr val="002060"/>
              </a:solidFill>
              <a:latin typeface="Microsoft YaHei UI" panose="020B0503020204020204" pitchFamily="34" charset="-122"/>
              <a:ea typeface="Microsoft YaHei UI" panose="020B0503020204020204" pitchFamily="34" charset="-122"/>
            </a:endParaRPr>
          </a:p>
        </p:txBody>
      </p:sp>
      <p:sp>
        <p:nvSpPr>
          <p:cNvPr id="16" name="Прямоугольник 15">
            <a:extLst>
              <a:ext uri="{FF2B5EF4-FFF2-40B4-BE49-F238E27FC236}">
                <a16:creationId xmlns:a16="http://schemas.microsoft.com/office/drawing/2014/main" id="{69375052-051C-47E7-B3BB-E05DF7DA015A}"/>
              </a:ext>
            </a:extLst>
          </p:cNvPr>
          <p:cNvSpPr/>
          <p:nvPr/>
        </p:nvSpPr>
        <p:spPr>
          <a:xfrm>
            <a:off x="5253324" y="2554946"/>
            <a:ext cx="5871882" cy="744070"/>
          </a:xfrm>
          <a:prstGeom prst="rect">
            <a:avLst/>
          </a:prstGeom>
          <a:solidFill>
            <a:schemeClr val="accent2">
              <a:lumMod val="60000"/>
              <a:lumOff val="40000"/>
            </a:schemeClr>
          </a:solidFill>
          <a:ln>
            <a:solidFill>
              <a:schemeClr val="tx1"/>
            </a:solidFill>
          </a:ln>
        </p:spPr>
        <p:style>
          <a:lnRef idx="1">
            <a:schemeClr val="accent6"/>
          </a:lnRef>
          <a:fillRef idx="3">
            <a:schemeClr val="accent6"/>
          </a:fillRef>
          <a:effectRef idx="2">
            <a:schemeClr val="accent6"/>
          </a:effectRef>
          <a:fontRef idx="minor">
            <a:schemeClr val="lt1"/>
          </a:fontRef>
        </p:style>
        <p:txBody>
          <a:bodyPr rtlCol="0" anchor="ctr"/>
          <a:lstStyle/>
          <a:p>
            <a:pPr algn="ctr"/>
            <a:r>
              <a:rPr lang="uz-Cyrl-UZ" sz="1500" dirty="0">
                <a:solidFill>
                  <a:srgbClr val="002060"/>
                </a:solidFill>
                <a:latin typeface="Microsoft YaHei UI" panose="020B0503020204020204" pitchFamily="34" charset="-122"/>
                <a:ea typeface="Microsoft YaHei UI" panose="020B0503020204020204" pitchFamily="34" charset="-122"/>
              </a:rPr>
              <a:t>Qarz oluvchining (yoki kafilning) balansi va moliyaviy natijalari to‘g‘risidagi hisoboti asosida Qarz oluvchi faoliyatining moliyaviy tahlili amalga oshiriladi.</a:t>
            </a:r>
            <a:endParaRPr lang="ru-RU" sz="1500" dirty="0">
              <a:solidFill>
                <a:srgbClr val="002060"/>
              </a:solidFill>
              <a:latin typeface="Microsoft YaHei UI" panose="020B0503020204020204" pitchFamily="34" charset="-122"/>
              <a:ea typeface="Microsoft YaHei UI" panose="020B0503020204020204" pitchFamily="34" charset="-122"/>
            </a:endParaRPr>
          </a:p>
        </p:txBody>
      </p:sp>
      <p:sp>
        <p:nvSpPr>
          <p:cNvPr id="17" name="Прямоугольник 16">
            <a:extLst>
              <a:ext uri="{FF2B5EF4-FFF2-40B4-BE49-F238E27FC236}">
                <a16:creationId xmlns:a16="http://schemas.microsoft.com/office/drawing/2014/main" id="{78721BAB-1098-4249-9641-545E438CE0C3}"/>
              </a:ext>
            </a:extLst>
          </p:cNvPr>
          <p:cNvSpPr/>
          <p:nvPr/>
        </p:nvSpPr>
        <p:spPr>
          <a:xfrm>
            <a:off x="5253324" y="3469341"/>
            <a:ext cx="5871882" cy="744070"/>
          </a:xfrm>
          <a:prstGeom prst="rect">
            <a:avLst/>
          </a:prstGeom>
          <a:solidFill>
            <a:schemeClr val="accent6">
              <a:lumMod val="40000"/>
              <a:lumOff val="60000"/>
            </a:schemeClr>
          </a:solidFill>
          <a:ln>
            <a:solidFill>
              <a:schemeClr val="tx1"/>
            </a:solidFill>
          </a:ln>
        </p:spPr>
        <p:style>
          <a:lnRef idx="1">
            <a:schemeClr val="accent6"/>
          </a:lnRef>
          <a:fillRef idx="3">
            <a:schemeClr val="accent6"/>
          </a:fillRef>
          <a:effectRef idx="2">
            <a:schemeClr val="accent6"/>
          </a:effectRef>
          <a:fontRef idx="minor">
            <a:schemeClr val="lt1"/>
          </a:fontRef>
        </p:style>
        <p:txBody>
          <a:bodyPr rtlCol="0" anchor="ctr"/>
          <a:lstStyle/>
          <a:p>
            <a:pPr algn="ctr"/>
            <a:r>
              <a:rPr lang="uz-Cyrl-UZ" sz="1400" dirty="0">
                <a:solidFill>
                  <a:srgbClr val="002060"/>
                </a:solidFill>
                <a:latin typeface="Microsoft YaHei UI" panose="020B0503020204020204" pitchFamily="34" charset="-122"/>
                <a:ea typeface="Microsoft YaHei UI" panose="020B0503020204020204" pitchFamily="34" charset="-122"/>
              </a:rPr>
              <a:t>Qarz oluvchining hisob-kitob hisobvarag‘idagi pul tushumlari asosida, qarz oluvchi tomonidan taqdim qilingan biznes-reja ko‘rsatkichlarining bajarilishi o‘rganiladi.</a:t>
            </a:r>
            <a:endParaRPr lang="ru-RU" sz="1400" dirty="0">
              <a:solidFill>
                <a:srgbClr val="002060"/>
              </a:solidFill>
              <a:latin typeface="Microsoft YaHei UI" panose="020B0503020204020204" pitchFamily="34" charset="-122"/>
              <a:ea typeface="Microsoft YaHei UI" panose="020B0503020204020204" pitchFamily="34" charset="-122"/>
            </a:endParaRPr>
          </a:p>
        </p:txBody>
      </p:sp>
      <p:pic>
        <p:nvPicPr>
          <p:cNvPr id="18" name="Рисунок 17">
            <a:extLst>
              <a:ext uri="{FF2B5EF4-FFF2-40B4-BE49-F238E27FC236}">
                <a16:creationId xmlns:a16="http://schemas.microsoft.com/office/drawing/2014/main" id="{545827F3-B904-4982-8545-5A701764C5CA}"/>
              </a:ext>
            </a:extLst>
          </p:cNvPr>
          <p:cNvPicPr>
            <a:picLocks noChangeAspect="1"/>
          </p:cNvPicPr>
          <p:nvPr/>
        </p:nvPicPr>
        <p:blipFill>
          <a:blip r:embed="rId2">
            <a:extLst>
              <a:ext uri="{BEBA8EAE-BF5A-486C-A8C5-ECC9F3942E4B}">
                <a14:imgProps xmlns:a14="http://schemas.microsoft.com/office/drawing/2010/main">
                  <a14:imgLayer r:embed="rId3">
                    <a14:imgEffect>
                      <a14:saturation sat="400000"/>
                    </a14:imgEffect>
                  </a14:imgLayer>
                </a14:imgProps>
              </a:ext>
              <a:ext uri="{28A0092B-C50C-407E-A947-70E740481C1C}">
                <a14:useLocalDpi xmlns:a14="http://schemas.microsoft.com/office/drawing/2010/main" val="0"/>
              </a:ext>
            </a:extLst>
          </a:blip>
          <a:stretch>
            <a:fillRect/>
          </a:stretch>
        </p:blipFill>
        <p:spPr>
          <a:xfrm>
            <a:off x="10201700" y="19456"/>
            <a:ext cx="1358392" cy="469232"/>
          </a:xfrm>
          <a:prstGeom prst="rect">
            <a:avLst/>
          </a:prstGeom>
        </p:spPr>
      </p:pic>
    </p:spTree>
    <p:extLst>
      <p:ext uri="{BB962C8B-B14F-4D97-AF65-F5344CB8AC3E}">
        <p14:creationId xmlns:p14="http://schemas.microsoft.com/office/powerpoint/2010/main" val="1857453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heel(1)">
                                      <p:cBhvr>
                                        <p:cTn id="7"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A33386"/>
        </a:soli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9EE2575-BFB1-4B65-AB78-DD0F9435F762}"/>
              </a:ext>
            </a:extLst>
          </p:cNvPr>
          <p:cNvSpPr>
            <a:spLocks noGrp="1"/>
          </p:cNvSpPr>
          <p:nvPr>
            <p:ph type="title"/>
          </p:nvPr>
        </p:nvSpPr>
        <p:spPr>
          <a:xfrm>
            <a:off x="1141413" y="403412"/>
            <a:ext cx="9905998" cy="770964"/>
          </a:xfrm>
        </p:spPr>
        <p:txBody>
          <a:bodyPr>
            <a:normAutofit/>
          </a:bodyPr>
          <a:lstStyle/>
          <a:p>
            <a:pPr algn="ctr"/>
            <a:r>
              <a:rPr lang="uz-Cyrl-UZ" sz="2400" b="1" dirty="0">
                <a:solidFill>
                  <a:schemeClr val="tx2">
                    <a:lumMod val="10000"/>
                  </a:schemeClr>
                </a:solidFill>
                <a:effectLst/>
                <a:latin typeface="Microsoft YaHei UI" panose="020B0503020204020204" pitchFamily="34" charset="-122"/>
                <a:ea typeface="Microsoft YaHei UI" panose="020B0503020204020204" pitchFamily="34" charset="-122"/>
              </a:rPr>
              <a:t>POTENSIAL MUAMMOLI VA MUAMMOLI KREDITLARNI</a:t>
            </a:r>
            <a:br>
              <a:rPr lang="uz-Cyrl-UZ" sz="2400" b="1" dirty="0">
                <a:solidFill>
                  <a:schemeClr val="tx2">
                    <a:lumMod val="10000"/>
                  </a:schemeClr>
                </a:solidFill>
                <a:effectLst/>
                <a:latin typeface="Microsoft YaHei UI" panose="020B0503020204020204" pitchFamily="34" charset="-122"/>
                <a:ea typeface="Microsoft YaHei UI" panose="020B0503020204020204" pitchFamily="34" charset="-122"/>
              </a:rPr>
            </a:br>
            <a:r>
              <a:rPr lang="uz-Cyrl-UZ" sz="2400" b="1" dirty="0">
                <a:solidFill>
                  <a:schemeClr val="tx2">
                    <a:lumMod val="10000"/>
                  </a:schemeClr>
                </a:solidFill>
                <a:effectLst/>
                <a:latin typeface="Microsoft YaHei UI" panose="020B0503020204020204" pitchFamily="34" charset="-122"/>
                <a:ea typeface="Microsoft YaHei UI" panose="020B0503020204020204" pitchFamily="34" charset="-122"/>
              </a:rPr>
              <a:t>ANIQLAS</a:t>
            </a:r>
            <a:r>
              <a:rPr lang="en-US" sz="2400" b="1" dirty="0">
                <a:solidFill>
                  <a:schemeClr val="tx2">
                    <a:lumMod val="10000"/>
                  </a:schemeClr>
                </a:solidFill>
                <a:effectLst/>
                <a:latin typeface="Microsoft YaHei UI" panose="020B0503020204020204" pitchFamily="34" charset="-122"/>
                <a:ea typeface="Microsoft YaHei UI" panose="020B0503020204020204" pitchFamily="34" charset="-122"/>
              </a:rPr>
              <a:t>H</a:t>
            </a:r>
            <a:endParaRPr lang="ru-RU" sz="2400" dirty="0">
              <a:solidFill>
                <a:schemeClr val="tx2">
                  <a:lumMod val="10000"/>
                </a:schemeClr>
              </a:solidFill>
              <a:effectLst/>
              <a:latin typeface="Microsoft YaHei UI" panose="020B0503020204020204" pitchFamily="34" charset="-122"/>
              <a:ea typeface="Microsoft YaHei UI" panose="020B0503020204020204" pitchFamily="34" charset="-122"/>
            </a:endParaRPr>
          </a:p>
        </p:txBody>
      </p:sp>
      <p:sp>
        <p:nvSpPr>
          <p:cNvPr id="3" name="Параллелограмм 2">
            <a:extLst>
              <a:ext uri="{FF2B5EF4-FFF2-40B4-BE49-F238E27FC236}">
                <a16:creationId xmlns:a16="http://schemas.microsoft.com/office/drawing/2014/main" id="{C3FEFB30-610C-45B7-B2CD-F79B31A4D034}"/>
              </a:ext>
            </a:extLst>
          </p:cNvPr>
          <p:cNvSpPr/>
          <p:nvPr/>
        </p:nvSpPr>
        <p:spPr>
          <a:xfrm>
            <a:off x="973677" y="6490447"/>
            <a:ext cx="358588" cy="367552"/>
          </a:xfrm>
          <a:prstGeom prst="parallelogram">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Параллелограмм 3">
            <a:extLst>
              <a:ext uri="{FF2B5EF4-FFF2-40B4-BE49-F238E27FC236}">
                <a16:creationId xmlns:a16="http://schemas.microsoft.com/office/drawing/2014/main" id="{EEEE2D16-27EC-4C11-892C-E7156DACA9E1}"/>
              </a:ext>
            </a:extLst>
          </p:cNvPr>
          <p:cNvSpPr/>
          <p:nvPr/>
        </p:nvSpPr>
        <p:spPr>
          <a:xfrm>
            <a:off x="1377088" y="6490443"/>
            <a:ext cx="358588" cy="367552"/>
          </a:xfrm>
          <a:prstGeom prst="parallelogram">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Параллелограмм 4">
            <a:extLst>
              <a:ext uri="{FF2B5EF4-FFF2-40B4-BE49-F238E27FC236}">
                <a16:creationId xmlns:a16="http://schemas.microsoft.com/office/drawing/2014/main" id="{DBE79588-96CC-4D91-B03A-436AF6540299}"/>
              </a:ext>
            </a:extLst>
          </p:cNvPr>
          <p:cNvSpPr/>
          <p:nvPr/>
        </p:nvSpPr>
        <p:spPr>
          <a:xfrm>
            <a:off x="1771538" y="6490444"/>
            <a:ext cx="358588" cy="367552"/>
          </a:xfrm>
          <a:prstGeom prst="parallelogram">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aphicFrame>
        <p:nvGraphicFramePr>
          <p:cNvPr id="7" name="Схема 6">
            <a:extLst>
              <a:ext uri="{FF2B5EF4-FFF2-40B4-BE49-F238E27FC236}">
                <a16:creationId xmlns:a16="http://schemas.microsoft.com/office/drawing/2014/main" id="{27773D0C-1F27-4F42-9016-CD91D8738154}"/>
              </a:ext>
            </a:extLst>
          </p:cNvPr>
          <p:cNvGraphicFramePr/>
          <p:nvPr>
            <p:extLst>
              <p:ext uri="{D42A27DB-BD31-4B8C-83A1-F6EECF244321}">
                <p14:modId xmlns:p14="http://schemas.microsoft.com/office/powerpoint/2010/main" val="3373409946"/>
              </p:ext>
            </p:extLst>
          </p:nvPr>
        </p:nvGraphicFramePr>
        <p:xfrm>
          <a:off x="107576" y="1264024"/>
          <a:ext cx="11958918" cy="51905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 name="Рисунок 7">
            <a:extLst>
              <a:ext uri="{FF2B5EF4-FFF2-40B4-BE49-F238E27FC236}">
                <a16:creationId xmlns:a16="http://schemas.microsoft.com/office/drawing/2014/main" id="{AE91596B-A971-4956-926B-D00192938CB0}"/>
              </a:ext>
            </a:extLst>
          </p:cNvPr>
          <p:cNvPicPr>
            <a:picLocks noChangeAspect="1"/>
          </p:cNvPicPr>
          <p:nvPr/>
        </p:nvPicPr>
        <p:blipFill>
          <a:blip r:embed="rId8">
            <a:extLst>
              <a:ext uri="{BEBA8EAE-BF5A-486C-A8C5-ECC9F3942E4B}">
                <a14:imgProps xmlns:a14="http://schemas.microsoft.com/office/drawing/2010/main">
                  <a14:imgLayer r:embed="rId9">
                    <a14:imgEffect>
                      <a14:saturation sat="400000"/>
                    </a14:imgEffect>
                  </a14:imgLayer>
                </a14:imgProps>
              </a:ext>
              <a:ext uri="{28A0092B-C50C-407E-A947-70E740481C1C}">
                <a14:useLocalDpi xmlns:a14="http://schemas.microsoft.com/office/drawing/2010/main" val="0"/>
              </a:ext>
            </a:extLst>
          </a:blip>
          <a:stretch>
            <a:fillRect/>
          </a:stretch>
        </p:blipFill>
        <p:spPr>
          <a:xfrm>
            <a:off x="10201700" y="19456"/>
            <a:ext cx="1358392" cy="469232"/>
          </a:xfrm>
          <a:prstGeom prst="rect">
            <a:avLst/>
          </a:prstGeom>
        </p:spPr>
      </p:pic>
    </p:spTree>
    <p:extLst>
      <p:ext uri="{BB962C8B-B14F-4D97-AF65-F5344CB8AC3E}">
        <p14:creationId xmlns:p14="http://schemas.microsoft.com/office/powerpoint/2010/main" val="2411153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1)">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A33386"/>
        </a:soli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8C098E8-598B-4832-9192-63659FAF0460}"/>
              </a:ext>
            </a:extLst>
          </p:cNvPr>
          <p:cNvSpPr>
            <a:spLocks noGrp="1"/>
          </p:cNvSpPr>
          <p:nvPr>
            <p:ph type="title"/>
          </p:nvPr>
        </p:nvSpPr>
        <p:spPr>
          <a:xfrm>
            <a:off x="1141413" y="502024"/>
            <a:ext cx="9905998" cy="968188"/>
          </a:xfrm>
        </p:spPr>
        <p:txBody>
          <a:bodyPr>
            <a:normAutofit/>
          </a:bodyPr>
          <a:lstStyle/>
          <a:p>
            <a:pPr algn="ctr"/>
            <a:r>
              <a:rPr lang="en-US" sz="2800" b="1" dirty="0" err="1">
                <a:effectLst/>
                <a:latin typeface="Microsoft YaHei UI" panose="020B0503020204020204" pitchFamily="34" charset="-122"/>
                <a:ea typeface="Microsoft YaHei UI" panose="020B0503020204020204" pitchFamily="34" charset="-122"/>
              </a:rPr>
              <a:t>Muammoli</a:t>
            </a:r>
            <a:r>
              <a:rPr lang="en-US" sz="2800" b="1" dirty="0">
                <a:effectLst/>
                <a:latin typeface="Microsoft YaHei UI" panose="020B0503020204020204" pitchFamily="34" charset="-122"/>
                <a:ea typeface="Microsoft YaHei UI" panose="020B0503020204020204" pitchFamily="34" charset="-122"/>
              </a:rPr>
              <a:t> </a:t>
            </a:r>
            <a:r>
              <a:rPr lang="en-US" sz="2800" b="1" dirty="0" err="1">
                <a:effectLst/>
                <a:latin typeface="Microsoft YaHei UI" panose="020B0503020204020204" pitchFamily="34" charset="-122"/>
                <a:ea typeface="Microsoft YaHei UI" panose="020B0503020204020204" pitchFamily="34" charset="-122"/>
              </a:rPr>
              <a:t>kreditlarni</a:t>
            </a:r>
            <a:r>
              <a:rPr lang="en-US" sz="2800" b="1" dirty="0">
                <a:effectLst/>
                <a:latin typeface="Microsoft YaHei UI" panose="020B0503020204020204" pitchFamily="34" charset="-122"/>
                <a:ea typeface="Microsoft YaHei UI" panose="020B0503020204020204" pitchFamily="34" charset="-122"/>
              </a:rPr>
              <a:t> </a:t>
            </a:r>
            <a:r>
              <a:rPr lang="en-US" sz="2800" b="1" dirty="0" err="1">
                <a:effectLst/>
                <a:latin typeface="Microsoft YaHei UI" panose="020B0503020204020204" pitchFamily="34" charset="-122"/>
                <a:ea typeface="Microsoft YaHei UI" panose="020B0503020204020204" pitchFamily="34" charset="-122"/>
              </a:rPr>
              <a:t>aniqlashda</a:t>
            </a:r>
            <a:r>
              <a:rPr lang="en-US" sz="2800" b="1" dirty="0">
                <a:effectLst/>
                <a:latin typeface="Microsoft YaHei UI" panose="020B0503020204020204" pitchFamily="34" charset="-122"/>
                <a:ea typeface="Microsoft YaHei UI" panose="020B0503020204020204" pitchFamily="34" charset="-122"/>
              </a:rPr>
              <a:t> </a:t>
            </a:r>
            <a:r>
              <a:rPr lang="en-US" sz="2800" b="1" dirty="0" err="1">
                <a:solidFill>
                  <a:srgbClr val="FFFF00"/>
                </a:solidFill>
                <a:effectLst/>
                <a:latin typeface="Microsoft YaHei UI" panose="020B0503020204020204" pitchFamily="34" charset="-122"/>
                <a:ea typeface="Microsoft YaHei UI" panose="020B0503020204020204" pitchFamily="34" charset="-122"/>
              </a:rPr>
              <a:t>erta</a:t>
            </a:r>
            <a:r>
              <a:rPr lang="en-US" sz="2800" b="1" dirty="0">
                <a:solidFill>
                  <a:srgbClr val="FFFF00"/>
                </a:solidFill>
                <a:effectLst/>
                <a:latin typeface="Microsoft YaHei UI" panose="020B0503020204020204" pitchFamily="34" charset="-122"/>
                <a:ea typeface="Microsoft YaHei UI" panose="020B0503020204020204" pitchFamily="34" charset="-122"/>
              </a:rPr>
              <a:t> </a:t>
            </a:r>
            <a:r>
              <a:rPr lang="en-US" sz="2800" b="1" dirty="0" err="1">
                <a:solidFill>
                  <a:srgbClr val="FFFF00"/>
                </a:solidFill>
                <a:effectLst/>
                <a:latin typeface="Microsoft YaHei UI" panose="020B0503020204020204" pitchFamily="34" charset="-122"/>
                <a:ea typeface="Microsoft YaHei UI" panose="020B0503020204020204" pitchFamily="34" charset="-122"/>
              </a:rPr>
              <a:t>ogohlantirish</a:t>
            </a:r>
            <a:r>
              <a:rPr lang="en-US" sz="2800" b="1" dirty="0">
                <a:solidFill>
                  <a:srgbClr val="FFFF00"/>
                </a:solidFill>
                <a:effectLst/>
                <a:latin typeface="Microsoft YaHei UI" panose="020B0503020204020204" pitchFamily="34" charset="-122"/>
                <a:ea typeface="Microsoft YaHei UI" panose="020B0503020204020204" pitchFamily="34" charset="-122"/>
              </a:rPr>
              <a:t> </a:t>
            </a:r>
            <a:r>
              <a:rPr lang="en-US" sz="2800" b="1" dirty="0" err="1">
                <a:solidFill>
                  <a:srgbClr val="FFFF00"/>
                </a:solidFill>
                <a:effectLst/>
                <a:latin typeface="Microsoft YaHei UI" panose="020B0503020204020204" pitchFamily="34" charset="-122"/>
                <a:ea typeface="Microsoft YaHei UI" panose="020B0503020204020204" pitchFamily="34" charset="-122"/>
              </a:rPr>
              <a:t>indikatorlari</a:t>
            </a:r>
            <a:endParaRPr lang="ru-RU" sz="2800" b="1" dirty="0">
              <a:solidFill>
                <a:srgbClr val="FFFF00"/>
              </a:solidFill>
              <a:effectLst/>
              <a:latin typeface="Microsoft YaHei UI" panose="020B0503020204020204" pitchFamily="34" charset="-122"/>
              <a:ea typeface="Microsoft YaHei UI" panose="020B0503020204020204" pitchFamily="34" charset="-122"/>
            </a:endParaRPr>
          </a:p>
        </p:txBody>
      </p:sp>
      <p:sp>
        <p:nvSpPr>
          <p:cNvPr id="4" name="Параллелограмм 3">
            <a:extLst>
              <a:ext uri="{FF2B5EF4-FFF2-40B4-BE49-F238E27FC236}">
                <a16:creationId xmlns:a16="http://schemas.microsoft.com/office/drawing/2014/main" id="{6711C9B6-7104-455F-9C34-9A162497A91D}"/>
              </a:ext>
            </a:extLst>
          </p:cNvPr>
          <p:cNvSpPr/>
          <p:nvPr/>
        </p:nvSpPr>
        <p:spPr>
          <a:xfrm>
            <a:off x="973677" y="6490447"/>
            <a:ext cx="358588" cy="367552"/>
          </a:xfrm>
          <a:prstGeom prst="parallelogram">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Параллелограмм 4">
            <a:extLst>
              <a:ext uri="{FF2B5EF4-FFF2-40B4-BE49-F238E27FC236}">
                <a16:creationId xmlns:a16="http://schemas.microsoft.com/office/drawing/2014/main" id="{3921CF5B-CC5D-4189-B031-41DD73F31452}"/>
              </a:ext>
            </a:extLst>
          </p:cNvPr>
          <p:cNvSpPr/>
          <p:nvPr/>
        </p:nvSpPr>
        <p:spPr>
          <a:xfrm>
            <a:off x="1377088" y="6490443"/>
            <a:ext cx="358588" cy="367552"/>
          </a:xfrm>
          <a:prstGeom prst="parallelogram">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Параллелограмм 5">
            <a:extLst>
              <a:ext uri="{FF2B5EF4-FFF2-40B4-BE49-F238E27FC236}">
                <a16:creationId xmlns:a16="http://schemas.microsoft.com/office/drawing/2014/main" id="{63E998A8-596D-4137-861A-B6F5092687F9}"/>
              </a:ext>
            </a:extLst>
          </p:cNvPr>
          <p:cNvSpPr/>
          <p:nvPr/>
        </p:nvSpPr>
        <p:spPr>
          <a:xfrm>
            <a:off x="1771538" y="6490444"/>
            <a:ext cx="358588" cy="367552"/>
          </a:xfrm>
          <a:prstGeom prst="parallelogram">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Выноска: стрелка вниз 9">
            <a:extLst>
              <a:ext uri="{FF2B5EF4-FFF2-40B4-BE49-F238E27FC236}">
                <a16:creationId xmlns:a16="http://schemas.microsoft.com/office/drawing/2014/main" id="{6015A4E6-D7BC-47D9-AB1C-B402F9A54001}"/>
              </a:ext>
            </a:extLst>
          </p:cNvPr>
          <p:cNvSpPr/>
          <p:nvPr/>
        </p:nvSpPr>
        <p:spPr>
          <a:xfrm>
            <a:off x="1335741" y="1676400"/>
            <a:ext cx="3747247" cy="1084728"/>
          </a:xfrm>
          <a:prstGeom prst="downArrowCallout">
            <a:avLst/>
          </a:prstGeom>
          <a:solidFill>
            <a:srgbClr val="002060"/>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b="1" dirty="0" err="1">
                <a:solidFill>
                  <a:srgbClr val="FFFF00"/>
                </a:solidFill>
                <a:latin typeface="Microsoft YaHei UI" panose="020B0503020204020204" pitchFamily="34" charset="-122"/>
                <a:ea typeface="Microsoft YaHei UI" panose="020B0503020204020204" pitchFamily="34" charset="-122"/>
              </a:rPr>
              <a:t>Nomoliyaviy</a:t>
            </a:r>
            <a:r>
              <a:rPr lang="en-US" b="1" dirty="0">
                <a:solidFill>
                  <a:srgbClr val="FFFF00"/>
                </a:solidFill>
                <a:latin typeface="Microsoft YaHei UI" panose="020B0503020204020204" pitchFamily="34" charset="-122"/>
                <a:ea typeface="Microsoft YaHei UI" panose="020B0503020204020204" pitchFamily="34" charset="-122"/>
              </a:rPr>
              <a:t> </a:t>
            </a:r>
            <a:r>
              <a:rPr lang="en-US" b="1" dirty="0" err="1">
                <a:solidFill>
                  <a:srgbClr val="FFFF00"/>
                </a:solidFill>
                <a:latin typeface="Microsoft YaHei UI" panose="020B0503020204020204" pitchFamily="34" charset="-122"/>
                <a:ea typeface="Microsoft YaHei UI" panose="020B0503020204020204" pitchFamily="34" charset="-122"/>
              </a:rPr>
              <a:t>indikatorlar</a:t>
            </a:r>
            <a:endParaRPr lang="ru-RU" b="1" dirty="0">
              <a:solidFill>
                <a:srgbClr val="FFFF00"/>
              </a:solidFill>
              <a:latin typeface="Microsoft YaHei UI" panose="020B0503020204020204" pitchFamily="34" charset="-122"/>
              <a:ea typeface="Microsoft YaHei UI" panose="020B0503020204020204" pitchFamily="34" charset="-122"/>
            </a:endParaRPr>
          </a:p>
        </p:txBody>
      </p:sp>
      <p:sp>
        <p:nvSpPr>
          <p:cNvPr id="12" name="Выноска: стрелка вниз 11">
            <a:extLst>
              <a:ext uri="{FF2B5EF4-FFF2-40B4-BE49-F238E27FC236}">
                <a16:creationId xmlns:a16="http://schemas.microsoft.com/office/drawing/2014/main" id="{61831212-4BB5-48AE-870C-B9FBEC67A040}"/>
              </a:ext>
            </a:extLst>
          </p:cNvPr>
          <p:cNvSpPr/>
          <p:nvPr/>
        </p:nvSpPr>
        <p:spPr>
          <a:xfrm>
            <a:off x="6311159" y="1676396"/>
            <a:ext cx="3827929" cy="1084728"/>
          </a:xfrm>
          <a:prstGeom prst="downArrowCallout">
            <a:avLst/>
          </a:prstGeom>
          <a:solidFill>
            <a:srgbClr val="FFC000"/>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b="1" dirty="0" err="1">
                <a:solidFill>
                  <a:srgbClr val="002060"/>
                </a:solidFill>
                <a:latin typeface="Microsoft YaHei UI" panose="020B0503020204020204" pitchFamily="34" charset="-122"/>
                <a:ea typeface="Microsoft YaHei UI" panose="020B0503020204020204" pitchFamily="34" charset="-122"/>
              </a:rPr>
              <a:t>Moliyaviy</a:t>
            </a:r>
            <a:r>
              <a:rPr lang="en-US" b="1" dirty="0">
                <a:solidFill>
                  <a:srgbClr val="002060"/>
                </a:solidFill>
                <a:latin typeface="Microsoft YaHei UI" panose="020B0503020204020204" pitchFamily="34" charset="-122"/>
                <a:ea typeface="Microsoft YaHei UI" panose="020B0503020204020204" pitchFamily="34" charset="-122"/>
              </a:rPr>
              <a:t> </a:t>
            </a:r>
            <a:r>
              <a:rPr lang="en-US" b="1" dirty="0" err="1">
                <a:solidFill>
                  <a:srgbClr val="002060"/>
                </a:solidFill>
                <a:latin typeface="Microsoft YaHei UI" panose="020B0503020204020204" pitchFamily="34" charset="-122"/>
                <a:ea typeface="Microsoft YaHei UI" panose="020B0503020204020204" pitchFamily="34" charset="-122"/>
              </a:rPr>
              <a:t>indikatorlar</a:t>
            </a:r>
            <a:endParaRPr lang="ru-RU" b="1" dirty="0">
              <a:solidFill>
                <a:srgbClr val="002060"/>
              </a:solidFill>
              <a:latin typeface="Microsoft YaHei UI" panose="020B0503020204020204" pitchFamily="34" charset="-122"/>
              <a:ea typeface="Microsoft YaHei UI" panose="020B0503020204020204" pitchFamily="34" charset="-122"/>
            </a:endParaRPr>
          </a:p>
        </p:txBody>
      </p:sp>
      <p:sp>
        <p:nvSpPr>
          <p:cNvPr id="13" name="Блок-схема: знак завершения 12">
            <a:extLst>
              <a:ext uri="{FF2B5EF4-FFF2-40B4-BE49-F238E27FC236}">
                <a16:creationId xmlns:a16="http://schemas.microsoft.com/office/drawing/2014/main" id="{908BE4FD-82FC-4C03-9C86-4D446EFB01E0}"/>
              </a:ext>
            </a:extLst>
          </p:cNvPr>
          <p:cNvSpPr/>
          <p:nvPr/>
        </p:nvSpPr>
        <p:spPr>
          <a:xfrm>
            <a:off x="995082" y="2823883"/>
            <a:ext cx="4464423" cy="860611"/>
          </a:xfrm>
          <a:prstGeom prst="flowChartTerminator">
            <a:avLst/>
          </a:prstGeom>
          <a:solidFill>
            <a:schemeClr val="accent6"/>
          </a:solidFill>
          <a:ln>
            <a:solidFill>
              <a:schemeClr val="tx1"/>
            </a:solidFill>
          </a:ln>
        </p:spPr>
        <p:style>
          <a:lnRef idx="3">
            <a:schemeClr val="lt1"/>
          </a:lnRef>
          <a:fillRef idx="1">
            <a:schemeClr val="accent5"/>
          </a:fillRef>
          <a:effectRef idx="1">
            <a:schemeClr val="accent5"/>
          </a:effectRef>
          <a:fontRef idx="minor">
            <a:schemeClr val="lt1"/>
          </a:fontRef>
        </p:style>
        <p:txBody>
          <a:bodyPr rtlCol="0" anchor="ctr"/>
          <a:lstStyle/>
          <a:p>
            <a:pPr algn="ctr"/>
            <a:r>
              <a:rPr lang="en-US" dirty="0" err="1">
                <a:solidFill>
                  <a:schemeClr val="tx1"/>
                </a:solidFill>
                <a:latin typeface="Microsoft YaHei UI" panose="020B0503020204020204" pitchFamily="34" charset="-122"/>
                <a:ea typeface="Microsoft YaHei UI" panose="020B0503020204020204" pitchFamily="34" charset="-122"/>
              </a:rPr>
              <a:t>Korxona</a:t>
            </a:r>
            <a:r>
              <a:rPr lang="en-US" dirty="0">
                <a:solidFill>
                  <a:schemeClr val="tx1"/>
                </a:solidFill>
                <a:latin typeface="Microsoft YaHei UI" panose="020B0503020204020204" pitchFamily="34" charset="-122"/>
                <a:ea typeface="Microsoft YaHei UI" panose="020B0503020204020204" pitchFamily="34" charset="-122"/>
              </a:rPr>
              <a:t> </a:t>
            </a:r>
            <a:r>
              <a:rPr lang="en-US" dirty="0" err="1">
                <a:solidFill>
                  <a:schemeClr val="tx1"/>
                </a:solidFill>
                <a:latin typeface="Microsoft YaHei UI" panose="020B0503020204020204" pitchFamily="34" charset="-122"/>
                <a:ea typeface="Microsoft YaHei UI" panose="020B0503020204020204" pitchFamily="34" charset="-122"/>
              </a:rPr>
              <a:t>ta’sischilari</a:t>
            </a:r>
            <a:r>
              <a:rPr lang="en-US" dirty="0">
                <a:solidFill>
                  <a:schemeClr val="tx1"/>
                </a:solidFill>
                <a:latin typeface="Microsoft YaHei UI" panose="020B0503020204020204" pitchFamily="34" charset="-122"/>
                <a:ea typeface="Microsoft YaHei UI" panose="020B0503020204020204" pitchFamily="34" charset="-122"/>
              </a:rPr>
              <a:t> </a:t>
            </a:r>
            <a:r>
              <a:rPr lang="en-US" dirty="0" err="1">
                <a:solidFill>
                  <a:schemeClr val="tx1"/>
                </a:solidFill>
                <a:latin typeface="Microsoft YaHei UI" panose="020B0503020204020204" pitchFamily="34" charset="-122"/>
                <a:ea typeface="Microsoft YaHei UI" panose="020B0503020204020204" pitchFamily="34" charset="-122"/>
              </a:rPr>
              <a:t>va</a:t>
            </a:r>
            <a:r>
              <a:rPr lang="en-US" dirty="0">
                <a:solidFill>
                  <a:schemeClr val="tx1"/>
                </a:solidFill>
                <a:latin typeface="Microsoft YaHei UI" panose="020B0503020204020204" pitchFamily="34" charset="-122"/>
                <a:ea typeface="Microsoft YaHei UI" panose="020B0503020204020204" pitchFamily="34" charset="-122"/>
              </a:rPr>
              <a:t> </a:t>
            </a:r>
            <a:r>
              <a:rPr lang="en-US" dirty="0" err="1">
                <a:solidFill>
                  <a:schemeClr val="tx1"/>
                </a:solidFill>
                <a:latin typeface="Microsoft YaHei UI" panose="020B0503020204020204" pitchFamily="34" charset="-122"/>
                <a:ea typeface="Microsoft YaHei UI" panose="020B0503020204020204" pitchFamily="34" charset="-122"/>
              </a:rPr>
              <a:t>rahbarlarining</a:t>
            </a:r>
            <a:r>
              <a:rPr lang="en-US" dirty="0">
                <a:solidFill>
                  <a:schemeClr val="tx1"/>
                </a:solidFill>
                <a:latin typeface="Microsoft YaHei UI" panose="020B0503020204020204" pitchFamily="34" charset="-122"/>
                <a:ea typeface="Microsoft YaHei UI" panose="020B0503020204020204" pitchFamily="34" charset="-122"/>
              </a:rPr>
              <a:t> </a:t>
            </a:r>
            <a:r>
              <a:rPr lang="en-US" dirty="0" err="1">
                <a:solidFill>
                  <a:schemeClr val="tx1"/>
                </a:solidFill>
                <a:latin typeface="Microsoft YaHei UI" panose="020B0503020204020204" pitchFamily="34" charset="-122"/>
                <a:ea typeface="Microsoft YaHei UI" panose="020B0503020204020204" pitchFamily="34" charset="-122"/>
              </a:rPr>
              <a:t>o’zgarishi</a:t>
            </a:r>
            <a:r>
              <a:rPr lang="uz-Cyrl-UZ" dirty="0">
                <a:solidFill>
                  <a:schemeClr val="tx1"/>
                </a:solidFill>
                <a:latin typeface="Microsoft YaHei UI" panose="020B0503020204020204" pitchFamily="34" charset="-122"/>
                <a:ea typeface="Microsoft YaHei UI" panose="020B0503020204020204" pitchFamily="34" charset="-122"/>
              </a:rPr>
              <a:t>;</a:t>
            </a:r>
            <a:endParaRPr lang="ru-RU" dirty="0">
              <a:latin typeface="Microsoft YaHei UI" panose="020B0503020204020204" pitchFamily="34" charset="-122"/>
              <a:ea typeface="Microsoft YaHei UI" panose="020B0503020204020204" pitchFamily="34" charset="-122"/>
            </a:endParaRPr>
          </a:p>
        </p:txBody>
      </p:sp>
      <p:sp>
        <p:nvSpPr>
          <p:cNvPr id="14" name="Блок-схема: знак завершения 13">
            <a:extLst>
              <a:ext uri="{FF2B5EF4-FFF2-40B4-BE49-F238E27FC236}">
                <a16:creationId xmlns:a16="http://schemas.microsoft.com/office/drawing/2014/main" id="{9650CA5A-FD24-4FCA-9141-086DF73E1CCF}"/>
              </a:ext>
            </a:extLst>
          </p:cNvPr>
          <p:cNvSpPr/>
          <p:nvPr/>
        </p:nvSpPr>
        <p:spPr>
          <a:xfrm>
            <a:off x="1004046" y="3872755"/>
            <a:ext cx="4464423" cy="860611"/>
          </a:xfrm>
          <a:prstGeom prst="flowChartTerminator">
            <a:avLst/>
          </a:prstGeom>
          <a:solidFill>
            <a:srgbClr val="92D050"/>
          </a:solidFill>
          <a:ln>
            <a:solidFill>
              <a:schemeClr val="tx1"/>
            </a:solidFill>
          </a:ln>
        </p:spPr>
        <p:style>
          <a:lnRef idx="3">
            <a:schemeClr val="lt1"/>
          </a:lnRef>
          <a:fillRef idx="1">
            <a:schemeClr val="accent5"/>
          </a:fillRef>
          <a:effectRef idx="1">
            <a:schemeClr val="accent5"/>
          </a:effectRef>
          <a:fontRef idx="minor">
            <a:schemeClr val="lt1"/>
          </a:fontRef>
        </p:style>
        <p:txBody>
          <a:bodyPr rtlCol="0" anchor="ctr"/>
          <a:lstStyle/>
          <a:p>
            <a:pPr algn="ctr"/>
            <a:r>
              <a:rPr lang="en-US" dirty="0" err="1">
                <a:solidFill>
                  <a:schemeClr val="bg1"/>
                </a:solidFill>
                <a:latin typeface="Microsoft YaHei UI" panose="020B0503020204020204" pitchFamily="34" charset="-122"/>
                <a:ea typeface="Microsoft YaHei UI" panose="020B0503020204020204" pitchFamily="34" charset="-122"/>
              </a:rPr>
              <a:t>Tarmoqdagi</a:t>
            </a:r>
            <a:r>
              <a:rPr lang="en-US" dirty="0">
                <a:solidFill>
                  <a:schemeClr val="bg1"/>
                </a:solidFill>
                <a:latin typeface="Microsoft YaHei UI" panose="020B0503020204020204" pitchFamily="34" charset="-122"/>
                <a:ea typeface="Microsoft YaHei UI" panose="020B0503020204020204" pitchFamily="34" charset="-122"/>
              </a:rPr>
              <a:t> </a:t>
            </a:r>
            <a:r>
              <a:rPr lang="en-US" dirty="0" err="1">
                <a:solidFill>
                  <a:schemeClr val="bg1"/>
                </a:solidFill>
                <a:latin typeface="Microsoft YaHei UI" panose="020B0503020204020204" pitchFamily="34" charset="-122"/>
                <a:ea typeface="Microsoft YaHei UI" panose="020B0503020204020204" pitchFamily="34" charset="-122"/>
              </a:rPr>
              <a:t>o’zgarishlar</a:t>
            </a:r>
            <a:r>
              <a:rPr lang="uz-Cyrl-UZ" dirty="0">
                <a:solidFill>
                  <a:schemeClr val="bg1"/>
                </a:solidFill>
                <a:latin typeface="Microsoft YaHei UI" panose="020B0503020204020204" pitchFamily="34" charset="-122"/>
                <a:ea typeface="Microsoft YaHei UI" panose="020B0503020204020204" pitchFamily="34" charset="-122"/>
              </a:rPr>
              <a:t>;</a:t>
            </a:r>
            <a:endParaRPr lang="ru-RU" dirty="0">
              <a:solidFill>
                <a:schemeClr val="bg1"/>
              </a:solidFill>
              <a:latin typeface="Microsoft YaHei UI" panose="020B0503020204020204" pitchFamily="34" charset="-122"/>
              <a:ea typeface="Microsoft YaHei UI" panose="020B0503020204020204" pitchFamily="34" charset="-122"/>
            </a:endParaRPr>
          </a:p>
        </p:txBody>
      </p:sp>
      <p:sp>
        <p:nvSpPr>
          <p:cNvPr id="15" name="Блок-схема: знак завершения 14">
            <a:extLst>
              <a:ext uri="{FF2B5EF4-FFF2-40B4-BE49-F238E27FC236}">
                <a16:creationId xmlns:a16="http://schemas.microsoft.com/office/drawing/2014/main" id="{84F7F4EB-5DA6-4016-9455-05937A17EA6F}"/>
              </a:ext>
            </a:extLst>
          </p:cNvPr>
          <p:cNvSpPr/>
          <p:nvPr/>
        </p:nvSpPr>
        <p:spPr>
          <a:xfrm>
            <a:off x="1004046" y="4966447"/>
            <a:ext cx="4464423" cy="860611"/>
          </a:xfrm>
          <a:prstGeom prst="flowChartTerminator">
            <a:avLst/>
          </a:prstGeom>
          <a:ln>
            <a:solidFill>
              <a:schemeClr val="tx1"/>
            </a:solidFill>
          </a:ln>
        </p:spPr>
        <p:style>
          <a:lnRef idx="3">
            <a:schemeClr val="lt1"/>
          </a:lnRef>
          <a:fillRef idx="1">
            <a:schemeClr val="accent5"/>
          </a:fillRef>
          <a:effectRef idx="1">
            <a:schemeClr val="accent5"/>
          </a:effectRef>
          <a:fontRef idx="minor">
            <a:schemeClr val="lt1"/>
          </a:fontRef>
        </p:style>
        <p:txBody>
          <a:bodyPr rtlCol="0" anchor="ctr"/>
          <a:lstStyle/>
          <a:p>
            <a:pPr algn="ctr"/>
            <a:r>
              <a:rPr lang="en-US" sz="1700" dirty="0" err="1">
                <a:solidFill>
                  <a:srgbClr val="002060"/>
                </a:solidFill>
                <a:latin typeface="Microsoft YaHei UI" panose="020B0503020204020204" pitchFamily="34" charset="-122"/>
                <a:ea typeface="Microsoft YaHei UI" panose="020B0503020204020204" pitchFamily="34" charset="-122"/>
              </a:rPr>
              <a:t>Mijozning</a:t>
            </a:r>
            <a:r>
              <a:rPr lang="en-US" sz="1700" dirty="0">
                <a:solidFill>
                  <a:srgbClr val="002060"/>
                </a:solidFill>
                <a:latin typeface="Microsoft YaHei UI" panose="020B0503020204020204" pitchFamily="34" charset="-122"/>
                <a:ea typeface="Microsoft YaHei UI" panose="020B0503020204020204" pitchFamily="34" charset="-122"/>
              </a:rPr>
              <a:t> </a:t>
            </a:r>
            <a:r>
              <a:rPr lang="en-US" sz="1700" dirty="0" err="1">
                <a:solidFill>
                  <a:srgbClr val="002060"/>
                </a:solidFill>
                <a:latin typeface="Microsoft YaHei UI" panose="020B0503020204020204" pitchFamily="34" charset="-122"/>
                <a:ea typeface="Microsoft YaHei UI" panose="020B0503020204020204" pitchFamily="34" charset="-122"/>
              </a:rPr>
              <a:t>bozordagi</a:t>
            </a:r>
            <a:r>
              <a:rPr lang="en-US" sz="1700" dirty="0">
                <a:solidFill>
                  <a:srgbClr val="002060"/>
                </a:solidFill>
                <a:latin typeface="Microsoft YaHei UI" panose="020B0503020204020204" pitchFamily="34" charset="-122"/>
                <a:ea typeface="Microsoft YaHei UI" panose="020B0503020204020204" pitchFamily="34" charset="-122"/>
              </a:rPr>
              <a:t> </a:t>
            </a:r>
            <a:r>
              <a:rPr lang="en-US" sz="1700" dirty="0" err="1">
                <a:solidFill>
                  <a:srgbClr val="002060"/>
                </a:solidFill>
                <a:latin typeface="Microsoft YaHei UI" panose="020B0503020204020204" pitchFamily="34" charset="-122"/>
                <a:ea typeface="Microsoft YaHei UI" panose="020B0503020204020204" pitchFamily="34" charset="-122"/>
              </a:rPr>
              <a:t>pozitsiyasining</a:t>
            </a:r>
            <a:r>
              <a:rPr lang="en-US" sz="1700" dirty="0">
                <a:solidFill>
                  <a:srgbClr val="002060"/>
                </a:solidFill>
                <a:latin typeface="Microsoft YaHei UI" panose="020B0503020204020204" pitchFamily="34" charset="-122"/>
                <a:ea typeface="Microsoft YaHei UI" panose="020B0503020204020204" pitchFamily="34" charset="-122"/>
              </a:rPr>
              <a:t> </a:t>
            </a:r>
            <a:r>
              <a:rPr lang="en-US" sz="1700" dirty="0" err="1">
                <a:solidFill>
                  <a:srgbClr val="002060"/>
                </a:solidFill>
                <a:latin typeface="Microsoft YaHei UI" panose="020B0503020204020204" pitchFamily="34" charset="-122"/>
                <a:ea typeface="Microsoft YaHei UI" panose="020B0503020204020204" pitchFamily="34" charset="-122"/>
              </a:rPr>
              <a:t>o’zgarishi</a:t>
            </a:r>
            <a:r>
              <a:rPr lang="en-US" sz="1700" dirty="0">
                <a:solidFill>
                  <a:srgbClr val="002060"/>
                </a:solidFill>
                <a:latin typeface="Microsoft YaHei UI" panose="020B0503020204020204" pitchFamily="34" charset="-122"/>
                <a:ea typeface="Microsoft YaHei UI" panose="020B0503020204020204" pitchFamily="34" charset="-122"/>
              </a:rPr>
              <a:t> </a:t>
            </a:r>
            <a:r>
              <a:rPr lang="en-US" sz="1700" dirty="0" err="1">
                <a:solidFill>
                  <a:srgbClr val="002060"/>
                </a:solidFill>
                <a:latin typeface="Microsoft YaHei UI" panose="020B0503020204020204" pitchFamily="34" charset="-122"/>
                <a:ea typeface="Microsoft YaHei UI" panose="020B0503020204020204" pitchFamily="34" charset="-122"/>
              </a:rPr>
              <a:t>va</a:t>
            </a:r>
            <a:r>
              <a:rPr lang="en-US" sz="1700" dirty="0">
                <a:solidFill>
                  <a:srgbClr val="002060"/>
                </a:solidFill>
                <a:latin typeface="Microsoft YaHei UI" panose="020B0503020204020204" pitchFamily="34" charset="-122"/>
                <a:ea typeface="Microsoft YaHei UI" panose="020B0503020204020204" pitchFamily="34" charset="-122"/>
              </a:rPr>
              <a:t> </a:t>
            </a:r>
            <a:r>
              <a:rPr lang="en-US" sz="1700" dirty="0" err="1">
                <a:solidFill>
                  <a:srgbClr val="002060"/>
                </a:solidFill>
                <a:latin typeface="Microsoft YaHei UI" panose="020B0503020204020204" pitchFamily="34" charset="-122"/>
                <a:ea typeface="Microsoft YaHei UI" panose="020B0503020204020204" pitchFamily="34" charset="-122"/>
              </a:rPr>
              <a:t>boshqalar</a:t>
            </a:r>
            <a:r>
              <a:rPr lang="uz-Cyrl-UZ" sz="1700" dirty="0">
                <a:solidFill>
                  <a:srgbClr val="002060"/>
                </a:solidFill>
                <a:latin typeface="Microsoft YaHei UI" panose="020B0503020204020204" pitchFamily="34" charset="-122"/>
                <a:ea typeface="Microsoft YaHei UI" panose="020B0503020204020204" pitchFamily="34" charset="-122"/>
              </a:rPr>
              <a:t>.</a:t>
            </a:r>
            <a:endParaRPr lang="ru-RU" sz="1700" dirty="0">
              <a:solidFill>
                <a:srgbClr val="002060"/>
              </a:solidFill>
              <a:latin typeface="Microsoft YaHei UI" panose="020B0503020204020204" pitchFamily="34" charset="-122"/>
              <a:ea typeface="Microsoft YaHei UI" panose="020B0503020204020204" pitchFamily="34" charset="-122"/>
            </a:endParaRPr>
          </a:p>
        </p:txBody>
      </p:sp>
      <p:sp>
        <p:nvSpPr>
          <p:cNvPr id="16" name="Блок-схема: знак завершения 15">
            <a:extLst>
              <a:ext uri="{FF2B5EF4-FFF2-40B4-BE49-F238E27FC236}">
                <a16:creationId xmlns:a16="http://schemas.microsoft.com/office/drawing/2014/main" id="{0D2CC141-EA20-4393-BB06-589622C769AF}"/>
              </a:ext>
            </a:extLst>
          </p:cNvPr>
          <p:cNvSpPr/>
          <p:nvPr/>
        </p:nvSpPr>
        <p:spPr>
          <a:xfrm>
            <a:off x="5853952" y="2823880"/>
            <a:ext cx="4464423" cy="860611"/>
          </a:xfrm>
          <a:prstGeom prst="flowChartTerminator">
            <a:avLst/>
          </a:prstGeom>
          <a:solidFill>
            <a:srgbClr val="536EBB"/>
          </a:solidFill>
          <a:ln>
            <a:solidFill>
              <a:schemeClr val="tx1"/>
            </a:solidFill>
          </a:ln>
        </p:spPr>
        <p:style>
          <a:lnRef idx="3">
            <a:schemeClr val="lt1"/>
          </a:lnRef>
          <a:fillRef idx="1">
            <a:schemeClr val="accent5"/>
          </a:fillRef>
          <a:effectRef idx="1">
            <a:schemeClr val="accent5"/>
          </a:effectRef>
          <a:fontRef idx="minor">
            <a:schemeClr val="lt1"/>
          </a:fontRef>
        </p:style>
        <p:txBody>
          <a:bodyPr rtlCol="0" anchor="ctr"/>
          <a:lstStyle/>
          <a:p>
            <a:pPr algn="ctr"/>
            <a:r>
              <a:rPr lang="en-US" dirty="0" err="1">
                <a:solidFill>
                  <a:schemeClr val="tx1"/>
                </a:solidFill>
                <a:latin typeface="Microsoft YaHei UI" panose="020B0503020204020204" pitchFamily="34" charset="-122"/>
                <a:ea typeface="Microsoft YaHei UI" panose="020B0503020204020204" pitchFamily="34" charset="-122"/>
              </a:rPr>
              <a:t>Mijoz</a:t>
            </a:r>
            <a:r>
              <a:rPr lang="en-US" dirty="0">
                <a:solidFill>
                  <a:schemeClr val="tx1"/>
                </a:solidFill>
                <a:latin typeface="Microsoft YaHei UI" panose="020B0503020204020204" pitchFamily="34" charset="-122"/>
                <a:ea typeface="Microsoft YaHei UI" panose="020B0503020204020204" pitchFamily="34" charset="-122"/>
              </a:rPr>
              <a:t> </a:t>
            </a:r>
            <a:r>
              <a:rPr lang="en-US" dirty="0" err="1">
                <a:solidFill>
                  <a:schemeClr val="tx1"/>
                </a:solidFill>
                <a:latin typeface="Microsoft YaHei UI" panose="020B0503020204020204" pitchFamily="34" charset="-122"/>
                <a:ea typeface="Microsoft YaHei UI" panose="020B0503020204020204" pitchFamily="34" charset="-122"/>
              </a:rPr>
              <a:t>moliyaviy</a:t>
            </a:r>
            <a:r>
              <a:rPr lang="en-US" dirty="0">
                <a:solidFill>
                  <a:schemeClr val="tx1"/>
                </a:solidFill>
                <a:latin typeface="Microsoft YaHei UI" panose="020B0503020204020204" pitchFamily="34" charset="-122"/>
                <a:ea typeface="Microsoft YaHei UI" panose="020B0503020204020204" pitchFamily="34" charset="-122"/>
              </a:rPr>
              <a:t> </a:t>
            </a:r>
            <a:r>
              <a:rPr lang="en-US" dirty="0" err="1">
                <a:solidFill>
                  <a:schemeClr val="tx1"/>
                </a:solidFill>
                <a:latin typeface="Microsoft YaHei UI" panose="020B0503020204020204" pitchFamily="34" charset="-122"/>
                <a:ea typeface="Microsoft YaHei UI" panose="020B0503020204020204" pitchFamily="34" charset="-122"/>
              </a:rPr>
              <a:t>holatining</a:t>
            </a:r>
            <a:r>
              <a:rPr lang="en-US" dirty="0">
                <a:solidFill>
                  <a:schemeClr val="tx1"/>
                </a:solidFill>
                <a:latin typeface="Microsoft YaHei UI" panose="020B0503020204020204" pitchFamily="34" charset="-122"/>
                <a:ea typeface="Microsoft YaHei UI" panose="020B0503020204020204" pitchFamily="34" charset="-122"/>
              </a:rPr>
              <a:t> </a:t>
            </a:r>
            <a:r>
              <a:rPr lang="en-US" dirty="0" err="1">
                <a:solidFill>
                  <a:schemeClr val="tx1"/>
                </a:solidFill>
                <a:latin typeface="Microsoft YaHei UI" panose="020B0503020204020204" pitchFamily="34" charset="-122"/>
                <a:ea typeface="Microsoft YaHei UI" panose="020B0503020204020204" pitchFamily="34" charset="-122"/>
              </a:rPr>
              <a:t>yomonlashishi</a:t>
            </a:r>
            <a:r>
              <a:rPr lang="uz-Cyrl-UZ" dirty="0">
                <a:latin typeface="Microsoft YaHei UI" panose="020B0503020204020204" pitchFamily="34" charset="-122"/>
                <a:ea typeface="Microsoft YaHei UI" panose="020B0503020204020204" pitchFamily="34" charset="-122"/>
              </a:rPr>
              <a:t>;</a:t>
            </a:r>
            <a:endParaRPr lang="ru-RU" dirty="0">
              <a:latin typeface="Microsoft YaHei UI" panose="020B0503020204020204" pitchFamily="34" charset="-122"/>
              <a:ea typeface="Microsoft YaHei UI" panose="020B0503020204020204" pitchFamily="34" charset="-122"/>
            </a:endParaRPr>
          </a:p>
        </p:txBody>
      </p:sp>
      <p:sp>
        <p:nvSpPr>
          <p:cNvPr id="17" name="Блок-схема: знак завершения 16">
            <a:extLst>
              <a:ext uri="{FF2B5EF4-FFF2-40B4-BE49-F238E27FC236}">
                <a16:creationId xmlns:a16="http://schemas.microsoft.com/office/drawing/2014/main" id="{F7F0BDE2-1183-4134-B04F-C2324150CF2E}"/>
              </a:ext>
            </a:extLst>
          </p:cNvPr>
          <p:cNvSpPr/>
          <p:nvPr/>
        </p:nvSpPr>
        <p:spPr>
          <a:xfrm>
            <a:off x="5827060" y="3881717"/>
            <a:ext cx="4464423" cy="860611"/>
          </a:xfrm>
          <a:prstGeom prst="flowChartTerminator">
            <a:avLst/>
          </a:prstGeom>
          <a:solidFill>
            <a:srgbClr val="00FFCC"/>
          </a:solidFill>
          <a:ln>
            <a:solidFill>
              <a:schemeClr val="tx1"/>
            </a:solidFill>
          </a:ln>
        </p:spPr>
        <p:style>
          <a:lnRef idx="3">
            <a:schemeClr val="lt1"/>
          </a:lnRef>
          <a:fillRef idx="1">
            <a:schemeClr val="accent5"/>
          </a:fillRef>
          <a:effectRef idx="1">
            <a:schemeClr val="accent5"/>
          </a:effectRef>
          <a:fontRef idx="minor">
            <a:schemeClr val="lt1"/>
          </a:fontRef>
        </p:style>
        <p:txBody>
          <a:bodyPr rtlCol="0" anchor="ctr"/>
          <a:lstStyle/>
          <a:p>
            <a:pPr algn="ctr"/>
            <a:r>
              <a:rPr lang="en-US" dirty="0" err="1">
                <a:solidFill>
                  <a:srgbClr val="002060"/>
                </a:solidFill>
                <a:latin typeface="Microsoft YaHei UI" panose="020B0503020204020204" pitchFamily="34" charset="-122"/>
                <a:ea typeface="Microsoft YaHei UI" panose="020B0503020204020204" pitchFamily="34" charset="-122"/>
              </a:rPr>
              <a:t>Mijoz</a:t>
            </a:r>
            <a:r>
              <a:rPr lang="en-US" dirty="0">
                <a:solidFill>
                  <a:srgbClr val="002060"/>
                </a:solidFill>
                <a:latin typeface="Microsoft YaHei UI" panose="020B0503020204020204" pitchFamily="34" charset="-122"/>
                <a:ea typeface="Microsoft YaHei UI" panose="020B0503020204020204" pitchFamily="34" charset="-122"/>
              </a:rPr>
              <a:t> </a:t>
            </a:r>
            <a:r>
              <a:rPr lang="en-US" dirty="0" err="1">
                <a:solidFill>
                  <a:srgbClr val="002060"/>
                </a:solidFill>
                <a:latin typeface="Microsoft YaHei UI" panose="020B0503020204020204" pitchFamily="34" charset="-122"/>
                <a:ea typeface="Microsoft YaHei UI" panose="020B0503020204020204" pitchFamily="34" charset="-122"/>
              </a:rPr>
              <a:t>pul</a:t>
            </a:r>
            <a:r>
              <a:rPr lang="en-US" dirty="0">
                <a:solidFill>
                  <a:srgbClr val="002060"/>
                </a:solidFill>
                <a:latin typeface="Microsoft YaHei UI" panose="020B0503020204020204" pitchFamily="34" charset="-122"/>
                <a:ea typeface="Microsoft YaHei UI" panose="020B0503020204020204" pitchFamily="34" charset="-122"/>
              </a:rPr>
              <a:t> </a:t>
            </a:r>
            <a:r>
              <a:rPr lang="en-US" dirty="0" err="1">
                <a:solidFill>
                  <a:srgbClr val="002060"/>
                </a:solidFill>
                <a:latin typeface="Microsoft YaHei UI" panose="020B0503020204020204" pitchFamily="34" charset="-122"/>
                <a:ea typeface="Microsoft YaHei UI" panose="020B0503020204020204" pitchFamily="34" charset="-122"/>
              </a:rPr>
              <a:t>oqimlarining</a:t>
            </a:r>
            <a:r>
              <a:rPr lang="en-US" dirty="0">
                <a:solidFill>
                  <a:srgbClr val="002060"/>
                </a:solidFill>
                <a:latin typeface="Microsoft YaHei UI" panose="020B0503020204020204" pitchFamily="34" charset="-122"/>
                <a:ea typeface="Microsoft YaHei UI" panose="020B0503020204020204" pitchFamily="34" charset="-122"/>
              </a:rPr>
              <a:t> </a:t>
            </a:r>
            <a:r>
              <a:rPr lang="en-US" dirty="0" err="1">
                <a:solidFill>
                  <a:srgbClr val="002060"/>
                </a:solidFill>
                <a:latin typeface="Microsoft YaHei UI" panose="020B0503020204020204" pitchFamily="34" charset="-122"/>
                <a:ea typeface="Microsoft YaHei UI" panose="020B0503020204020204" pitchFamily="34" charset="-122"/>
              </a:rPr>
              <a:t>kamayib</a:t>
            </a:r>
            <a:r>
              <a:rPr lang="en-US" dirty="0">
                <a:solidFill>
                  <a:srgbClr val="002060"/>
                </a:solidFill>
                <a:latin typeface="Microsoft YaHei UI" panose="020B0503020204020204" pitchFamily="34" charset="-122"/>
                <a:ea typeface="Microsoft YaHei UI" panose="020B0503020204020204" pitchFamily="34" charset="-122"/>
              </a:rPr>
              <a:t> </a:t>
            </a:r>
            <a:r>
              <a:rPr lang="en-US" dirty="0" err="1">
                <a:solidFill>
                  <a:srgbClr val="002060"/>
                </a:solidFill>
                <a:latin typeface="Microsoft YaHei UI" panose="020B0503020204020204" pitchFamily="34" charset="-122"/>
                <a:ea typeface="Microsoft YaHei UI" panose="020B0503020204020204" pitchFamily="34" charset="-122"/>
              </a:rPr>
              <a:t>ketishi</a:t>
            </a:r>
            <a:r>
              <a:rPr lang="uz-Cyrl-UZ" dirty="0">
                <a:solidFill>
                  <a:srgbClr val="002060"/>
                </a:solidFill>
                <a:latin typeface="Microsoft YaHei UI" panose="020B0503020204020204" pitchFamily="34" charset="-122"/>
                <a:ea typeface="Microsoft YaHei UI" panose="020B0503020204020204" pitchFamily="34" charset="-122"/>
              </a:rPr>
              <a:t>;</a:t>
            </a:r>
            <a:endParaRPr lang="ru-RU" dirty="0">
              <a:solidFill>
                <a:srgbClr val="002060"/>
              </a:solidFill>
              <a:latin typeface="Microsoft YaHei UI" panose="020B0503020204020204" pitchFamily="34" charset="-122"/>
              <a:ea typeface="Microsoft YaHei UI" panose="020B0503020204020204" pitchFamily="34" charset="-122"/>
            </a:endParaRPr>
          </a:p>
        </p:txBody>
      </p:sp>
      <p:sp>
        <p:nvSpPr>
          <p:cNvPr id="18" name="Блок-схема: знак завершения 17">
            <a:extLst>
              <a:ext uri="{FF2B5EF4-FFF2-40B4-BE49-F238E27FC236}">
                <a16:creationId xmlns:a16="http://schemas.microsoft.com/office/drawing/2014/main" id="{811912BF-E165-4C71-BB4C-849B8D3021CF}"/>
              </a:ext>
            </a:extLst>
          </p:cNvPr>
          <p:cNvSpPr/>
          <p:nvPr/>
        </p:nvSpPr>
        <p:spPr>
          <a:xfrm>
            <a:off x="5800176" y="4966442"/>
            <a:ext cx="4464423" cy="860611"/>
          </a:xfrm>
          <a:prstGeom prst="flowChartTerminator">
            <a:avLst/>
          </a:prstGeom>
          <a:solidFill>
            <a:srgbClr val="176D27"/>
          </a:solidFill>
          <a:ln>
            <a:solidFill>
              <a:schemeClr val="tx1"/>
            </a:solidFill>
          </a:ln>
        </p:spPr>
        <p:style>
          <a:lnRef idx="3">
            <a:schemeClr val="lt1"/>
          </a:lnRef>
          <a:fillRef idx="1">
            <a:schemeClr val="accent5"/>
          </a:fillRef>
          <a:effectRef idx="1">
            <a:schemeClr val="accent5"/>
          </a:effectRef>
          <a:fontRef idx="minor">
            <a:schemeClr val="lt1"/>
          </a:fontRef>
        </p:style>
        <p:txBody>
          <a:bodyPr rtlCol="0" anchor="ctr"/>
          <a:lstStyle/>
          <a:p>
            <a:pPr algn="ctr"/>
            <a:r>
              <a:rPr lang="en-US" dirty="0" err="1"/>
              <a:t>Qarz</a:t>
            </a:r>
            <a:r>
              <a:rPr lang="en-US" dirty="0"/>
              <a:t> </a:t>
            </a:r>
            <a:r>
              <a:rPr lang="en-US" dirty="0" err="1"/>
              <a:t>yukining</a:t>
            </a:r>
            <a:r>
              <a:rPr lang="en-US" dirty="0"/>
              <a:t> </a:t>
            </a:r>
            <a:r>
              <a:rPr lang="en-US" dirty="0" err="1"/>
              <a:t>o’sishi</a:t>
            </a:r>
            <a:r>
              <a:rPr lang="uz-Cyrl-UZ" dirty="0"/>
              <a:t>, </a:t>
            </a:r>
            <a:r>
              <a:rPr lang="en-US" dirty="0" err="1"/>
              <a:t>kechiktirilgan</a:t>
            </a:r>
            <a:r>
              <a:rPr lang="en-US" dirty="0"/>
              <a:t> </a:t>
            </a:r>
            <a:r>
              <a:rPr lang="en-US" dirty="0" err="1"/>
              <a:t>to’lovlarning</a:t>
            </a:r>
            <a:r>
              <a:rPr lang="en-US" dirty="0"/>
              <a:t> </a:t>
            </a:r>
            <a:r>
              <a:rPr lang="en-US" dirty="0" err="1"/>
              <a:t>mavjudligi</a:t>
            </a:r>
            <a:r>
              <a:rPr lang="ru-RU" dirty="0"/>
              <a:t>.</a:t>
            </a:r>
          </a:p>
        </p:txBody>
      </p:sp>
      <p:sp>
        <p:nvSpPr>
          <p:cNvPr id="20" name="Стрелка: шеврон 19">
            <a:extLst>
              <a:ext uri="{FF2B5EF4-FFF2-40B4-BE49-F238E27FC236}">
                <a16:creationId xmlns:a16="http://schemas.microsoft.com/office/drawing/2014/main" id="{B2D52B05-6695-45B5-B6ED-9D37D62239D7}"/>
              </a:ext>
            </a:extLst>
          </p:cNvPr>
          <p:cNvSpPr/>
          <p:nvPr/>
        </p:nvSpPr>
        <p:spPr>
          <a:xfrm rot="5400000">
            <a:off x="3103962" y="3649956"/>
            <a:ext cx="166670" cy="260994"/>
          </a:xfrm>
          <a:prstGeom prst="chevron">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21" name="Стрелка: шеврон 20">
            <a:extLst>
              <a:ext uri="{FF2B5EF4-FFF2-40B4-BE49-F238E27FC236}">
                <a16:creationId xmlns:a16="http://schemas.microsoft.com/office/drawing/2014/main" id="{634CC414-5DF0-44DB-8B14-DBE39D05330B}"/>
              </a:ext>
            </a:extLst>
          </p:cNvPr>
          <p:cNvSpPr/>
          <p:nvPr/>
        </p:nvSpPr>
        <p:spPr>
          <a:xfrm rot="5400000">
            <a:off x="3103961" y="4716756"/>
            <a:ext cx="166670" cy="260994"/>
          </a:xfrm>
          <a:prstGeom prst="chevron">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22" name="Стрелка: шеврон 21">
            <a:extLst>
              <a:ext uri="{FF2B5EF4-FFF2-40B4-BE49-F238E27FC236}">
                <a16:creationId xmlns:a16="http://schemas.microsoft.com/office/drawing/2014/main" id="{20A86E44-3910-4A93-87B3-43DD432E4106}"/>
              </a:ext>
            </a:extLst>
          </p:cNvPr>
          <p:cNvSpPr/>
          <p:nvPr/>
        </p:nvSpPr>
        <p:spPr>
          <a:xfrm rot="5400000">
            <a:off x="8106271" y="3640992"/>
            <a:ext cx="166670" cy="260994"/>
          </a:xfrm>
          <a:prstGeom prst="chevron">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23" name="Стрелка: шеврон 22">
            <a:extLst>
              <a:ext uri="{FF2B5EF4-FFF2-40B4-BE49-F238E27FC236}">
                <a16:creationId xmlns:a16="http://schemas.microsoft.com/office/drawing/2014/main" id="{0F350AC3-5F04-43E0-B0AF-A1F7D56F770B}"/>
              </a:ext>
            </a:extLst>
          </p:cNvPr>
          <p:cNvSpPr/>
          <p:nvPr/>
        </p:nvSpPr>
        <p:spPr>
          <a:xfrm rot="5400000">
            <a:off x="8106270" y="4707792"/>
            <a:ext cx="166670" cy="260994"/>
          </a:xfrm>
          <a:prstGeom prst="chevron">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pic>
        <p:nvPicPr>
          <p:cNvPr id="24" name="Рисунок 23">
            <a:extLst>
              <a:ext uri="{FF2B5EF4-FFF2-40B4-BE49-F238E27FC236}">
                <a16:creationId xmlns:a16="http://schemas.microsoft.com/office/drawing/2014/main" id="{C2F68169-128C-44FC-8905-BFFA90F34242}"/>
              </a:ext>
            </a:extLst>
          </p:cNvPr>
          <p:cNvPicPr>
            <a:picLocks noChangeAspect="1"/>
          </p:cNvPicPr>
          <p:nvPr/>
        </p:nvPicPr>
        <p:blipFill>
          <a:blip r:embed="rId2">
            <a:extLst>
              <a:ext uri="{BEBA8EAE-BF5A-486C-A8C5-ECC9F3942E4B}">
                <a14:imgProps xmlns:a14="http://schemas.microsoft.com/office/drawing/2010/main">
                  <a14:imgLayer r:embed="rId3">
                    <a14:imgEffect>
                      <a14:saturation sat="400000"/>
                    </a14:imgEffect>
                  </a14:imgLayer>
                </a14:imgProps>
              </a:ext>
              <a:ext uri="{28A0092B-C50C-407E-A947-70E740481C1C}">
                <a14:useLocalDpi xmlns:a14="http://schemas.microsoft.com/office/drawing/2010/main" val="0"/>
              </a:ext>
            </a:extLst>
          </a:blip>
          <a:stretch>
            <a:fillRect/>
          </a:stretch>
        </p:blipFill>
        <p:spPr>
          <a:xfrm>
            <a:off x="10201700" y="19456"/>
            <a:ext cx="1358392" cy="469232"/>
          </a:xfrm>
          <a:prstGeom prst="rect">
            <a:avLst/>
          </a:prstGeom>
        </p:spPr>
      </p:pic>
    </p:spTree>
    <p:extLst>
      <p:ext uri="{BB962C8B-B14F-4D97-AF65-F5344CB8AC3E}">
        <p14:creationId xmlns:p14="http://schemas.microsoft.com/office/powerpoint/2010/main" val="1740074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heel(1)">
                                      <p:cBhvr>
                                        <p:cTn id="7" dur="2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13C341"/>
        </a:soli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FE6A8E0-F7FE-451D-A955-AD7F499EFDE1}"/>
              </a:ext>
            </a:extLst>
          </p:cNvPr>
          <p:cNvSpPr>
            <a:spLocks noGrp="1"/>
          </p:cNvSpPr>
          <p:nvPr>
            <p:ph type="title"/>
          </p:nvPr>
        </p:nvSpPr>
        <p:spPr>
          <a:xfrm>
            <a:off x="1099225" y="1760705"/>
            <a:ext cx="9961124" cy="2869659"/>
          </a:xfrm>
        </p:spPr>
        <p:txBody>
          <a:bodyPr>
            <a:normAutofit/>
          </a:bodyPr>
          <a:lstStyle/>
          <a:p>
            <a:r>
              <a:rPr lang="en-US" sz="4400" b="1" dirty="0" err="1">
                <a:solidFill>
                  <a:srgbClr val="FFFF00"/>
                </a:solidFill>
                <a:effectLst/>
                <a:latin typeface="Microsoft YaHei UI" panose="020B0503020204020204" pitchFamily="34" charset="-122"/>
                <a:ea typeface="Microsoft YaHei UI" panose="020B0503020204020204" pitchFamily="34" charset="-122"/>
              </a:rPr>
              <a:t>E’tiboringiz</a:t>
            </a:r>
            <a:r>
              <a:rPr lang="en-US" sz="4400" b="1" dirty="0">
                <a:solidFill>
                  <a:srgbClr val="FFFF00"/>
                </a:solidFill>
                <a:effectLst/>
                <a:latin typeface="Microsoft YaHei UI" panose="020B0503020204020204" pitchFamily="34" charset="-122"/>
                <a:ea typeface="Microsoft YaHei UI" panose="020B0503020204020204" pitchFamily="34" charset="-122"/>
              </a:rPr>
              <a:t> </a:t>
            </a:r>
            <a:r>
              <a:rPr lang="en-US" sz="4400" b="1" dirty="0" err="1">
                <a:solidFill>
                  <a:srgbClr val="FFFF00"/>
                </a:solidFill>
                <a:effectLst/>
                <a:latin typeface="Microsoft YaHei UI" panose="020B0503020204020204" pitchFamily="34" charset="-122"/>
                <a:ea typeface="Microsoft YaHei UI" panose="020B0503020204020204" pitchFamily="34" charset="-122"/>
              </a:rPr>
              <a:t>uchun</a:t>
            </a:r>
            <a:r>
              <a:rPr lang="en-US" sz="4400" b="1" dirty="0">
                <a:solidFill>
                  <a:srgbClr val="FFFF00"/>
                </a:solidFill>
                <a:effectLst/>
                <a:latin typeface="Microsoft YaHei UI" panose="020B0503020204020204" pitchFamily="34" charset="-122"/>
                <a:ea typeface="Microsoft YaHei UI" panose="020B0503020204020204" pitchFamily="34" charset="-122"/>
              </a:rPr>
              <a:t> </a:t>
            </a:r>
            <a:r>
              <a:rPr lang="en-US" sz="4400" b="1" dirty="0" err="1">
                <a:solidFill>
                  <a:srgbClr val="FFFF00"/>
                </a:solidFill>
                <a:effectLst/>
                <a:latin typeface="Microsoft YaHei UI" panose="020B0503020204020204" pitchFamily="34" charset="-122"/>
                <a:ea typeface="Microsoft YaHei UI" panose="020B0503020204020204" pitchFamily="34" charset="-122"/>
              </a:rPr>
              <a:t>rahmat</a:t>
            </a:r>
            <a:r>
              <a:rPr lang="en-US" sz="4400" b="1" dirty="0">
                <a:solidFill>
                  <a:srgbClr val="FFFF00"/>
                </a:solidFill>
                <a:effectLst/>
                <a:latin typeface="Microsoft YaHei UI" panose="020B0503020204020204" pitchFamily="34" charset="-122"/>
                <a:ea typeface="Microsoft YaHei UI" panose="020B0503020204020204" pitchFamily="34" charset="-122"/>
              </a:rPr>
              <a:t>!!!</a:t>
            </a:r>
            <a:endParaRPr lang="ru-RU" sz="4400" b="1" dirty="0">
              <a:solidFill>
                <a:srgbClr val="FFFF00"/>
              </a:solidFill>
              <a:effectLst/>
              <a:latin typeface="Microsoft YaHei UI" panose="020B0503020204020204" pitchFamily="34" charset="-122"/>
              <a:ea typeface="Microsoft YaHei UI" panose="020B0503020204020204" pitchFamily="34" charset="-122"/>
            </a:endParaRPr>
          </a:p>
        </p:txBody>
      </p:sp>
      <p:sp>
        <p:nvSpPr>
          <p:cNvPr id="3" name="Параллелограмм 2">
            <a:extLst>
              <a:ext uri="{FF2B5EF4-FFF2-40B4-BE49-F238E27FC236}">
                <a16:creationId xmlns:a16="http://schemas.microsoft.com/office/drawing/2014/main" id="{8F042E54-C632-4A1C-A36B-608E11EC0630}"/>
              </a:ext>
            </a:extLst>
          </p:cNvPr>
          <p:cNvSpPr/>
          <p:nvPr/>
        </p:nvSpPr>
        <p:spPr>
          <a:xfrm>
            <a:off x="973677" y="6490447"/>
            <a:ext cx="358588" cy="367552"/>
          </a:xfrm>
          <a:prstGeom prst="parallelogram">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Параллелограмм 3">
            <a:extLst>
              <a:ext uri="{FF2B5EF4-FFF2-40B4-BE49-F238E27FC236}">
                <a16:creationId xmlns:a16="http://schemas.microsoft.com/office/drawing/2014/main" id="{0B45B284-BC08-4F10-85AB-E67FCE81DE5E}"/>
              </a:ext>
            </a:extLst>
          </p:cNvPr>
          <p:cNvSpPr/>
          <p:nvPr/>
        </p:nvSpPr>
        <p:spPr>
          <a:xfrm>
            <a:off x="1377088" y="6490443"/>
            <a:ext cx="358588" cy="367552"/>
          </a:xfrm>
          <a:prstGeom prst="parallelogram">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Параллелограмм 4">
            <a:extLst>
              <a:ext uri="{FF2B5EF4-FFF2-40B4-BE49-F238E27FC236}">
                <a16:creationId xmlns:a16="http://schemas.microsoft.com/office/drawing/2014/main" id="{799A4868-7814-4CF7-9652-D3EB4E68CF9E}"/>
              </a:ext>
            </a:extLst>
          </p:cNvPr>
          <p:cNvSpPr/>
          <p:nvPr/>
        </p:nvSpPr>
        <p:spPr>
          <a:xfrm>
            <a:off x="1771538" y="6490444"/>
            <a:ext cx="358588" cy="367552"/>
          </a:xfrm>
          <a:prstGeom prst="parallelogram">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a:extLst>
              <a:ext uri="{FF2B5EF4-FFF2-40B4-BE49-F238E27FC236}">
                <a16:creationId xmlns:a16="http://schemas.microsoft.com/office/drawing/2014/main" id="{8AC1E7CC-66D7-4A0E-9C75-BB717B7DE3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01700" y="19456"/>
            <a:ext cx="1358392" cy="469232"/>
          </a:xfrm>
          <a:prstGeom prst="rect">
            <a:avLst/>
          </a:prstGeom>
        </p:spPr>
      </p:pic>
    </p:spTree>
    <p:extLst>
      <p:ext uri="{BB962C8B-B14F-4D97-AF65-F5344CB8AC3E}">
        <p14:creationId xmlns:p14="http://schemas.microsoft.com/office/powerpoint/2010/main" val="4014083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Контур">
  <a:themeElements>
    <a:clrScheme name="Зеленый">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Контур">
      <a:majorFont>
        <a:latin typeface="Tw Cen M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Контур">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88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82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97ECCC31-8429-4523-BE8D-8F09B7A4D46D}"/>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Контур</Template>
  <TotalTime>9001</TotalTime>
  <Words>966</Words>
  <Application>Microsoft Office PowerPoint</Application>
  <PresentationFormat>Широкоэкранный</PresentationFormat>
  <Paragraphs>52</Paragraphs>
  <Slides>8</Slides>
  <Notes>1</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8</vt:i4>
      </vt:variant>
    </vt:vector>
  </HeadingPairs>
  <TitlesOfParts>
    <vt:vector size="13" baseType="lpstr">
      <vt:lpstr>Microsoft YaHei UI</vt:lpstr>
      <vt:lpstr>Arial</vt:lpstr>
      <vt:lpstr>Calibri</vt:lpstr>
      <vt:lpstr>Tw Cen MT</vt:lpstr>
      <vt:lpstr>Контур</vt:lpstr>
      <vt:lpstr>monitoring tushunchasi va Turonbank” atb tizimida Kreditlarni  monitoring qilish tartibi.</vt:lpstr>
      <vt:lpstr>“TURONBANK” ATB TIZIMIDA KREDIT VA UNGA TENGLASHTIRILGAN OPERATSIYALAR BO‘YICHA MONITORING O‘TKAZISH TARTIBI</vt:lpstr>
      <vt:lpstr>Monitoringni amalga oshirish muddatlari</vt:lpstr>
      <vt:lpstr>Dastlabki monitoring - кредит аризаси (лойиҳа)ни кўриб чиқишда кредит йиғмажилдида жамланаётган ҳужжатлардаги маълумотларнинг бир бирига зид эмаслигини, қарз олувчининг фаолиятини уни амалга ошириш жойига чиққан ҳолда ва тақдим этилаётган гаров мулкини Банк “КРЕДИТ ТАЪМИНОТИ СИЁСАТИ”да назарда тутилган тартибда жойига чиқиб ўрганишдир. Дастлабки мониторинг натижалари алоҳида ҳужжат билан расмийлаштирилмайди. Бунда, гаров таъминотини кўздан кечириш далолатномаси (ушбу далолатнома мижоз ёки гаров эгаси томонидан имзоланиши лозим) ва масъул ходимнинг лойиҳа юзасидан берган хулосаси дастлабки мониторинг ҳужжати бўлиб ҳисобланади. Мижозга кредит ажратиш тўғрисида қарор қабул қилиниши ва лойиҳанинг молиялаштирилиши ушбу биринчи босқич, яъни дастлабки мониторинг жараёни амалга оширилганлигини тасдиқловчи омил бўлиб ҳисобланади; </vt:lpstr>
      <vt:lpstr>Joriy monitoringni amalga oshirish  jarayoni</vt:lpstr>
      <vt:lpstr>POTENSIAL MUAMMOLI VA MUAMMOLI KREDITLARNI ANIQLASH</vt:lpstr>
      <vt:lpstr>Muammoli kreditlarni aniqlashda erta ogohlantirish indikatorlari</vt:lpstr>
      <vt:lpstr>E’tiboringiz uchun rahmat!!!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Кредит</dc:creator>
  <cp:lastModifiedBy>Turonbank</cp:lastModifiedBy>
  <cp:revision>621</cp:revision>
  <dcterms:created xsi:type="dcterms:W3CDTF">2022-06-27T11:18:32Z</dcterms:created>
  <dcterms:modified xsi:type="dcterms:W3CDTF">2024-11-01T05:31:20Z</dcterms:modified>
</cp:coreProperties>
</file>