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90" r:id="rId3"/>
    <p:sldId id="291" r:id="rId4"/>
    <p:sldId id="281" r:id="rId5"/>
    <p:sldId id="289" r:id="rId6"/>
    <p:sldId id="284" r:id="rId7"/>
    <p:sldId id="282" r:id="rId8"/>
    <p:sldId id="257" r:id="rId9"/>
    <p:sldId id="286" r:id="rId10"/>
    <p:sldId id="288" r:id="rId11"/>
    <p:sldId id="274" r:id="rId12"/>
    <p:sldId id="28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3" autoAdjust="0"/>
    <p:restoredTop sz="96323" autoAdjust="0"/>
  </p:normalViewPr>
  <p:slideViewPr>
    <p:cSldViewPr snapToGrid="0">
      <p:cViewPr varScale="1">
        <p:scale>
          <a:sx n="109" d="100"/>
          <a:sy n="109" d="100"/>
        </p:scale>
        <p:origin x="594" y="96"/>
      </p:cViewPr>
      <p:guideLst/>
    </p:cSldViewPr>
  </p:slideViewPr>
  <p:outlineViewPr>
    <p:cViewPr>
      <p:scale>
        <a:sx n="33" d="100"/>
        <a:sy n="33" d="100"/>
      </p:scale>
      <p:origin x="0" y="-261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F76A36-7B18-4F08-8514-5734518E2267}" type="datetimeFigureOut">
              <a:rPr lang="ru-RU" smtClean="0"/>
              <a:t>09.10.2024</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4DF790-DB06-44AA-886C-281B2816D075}" type="slidenum">
              <a:rPr lang="ru-RU" smtClean="0"/>
              <a:t>‹#›</a:t>
            </a:fld>
            <a:endParaRPr lang="ru-RU"/>
          </a:p>
        </p:txBody>
      </p:sp>
    </p:spTree>
    <p:extLst>
      <p:ext uri="{BB962C8B-B14F-4D97-AF65-F5344CB8AC3E}">
        <p14:creationId xmlns:p14="http://schemas.microsoft.com/office/powerpoint/2010/main" val="2477173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EC4DF790-DB06-44AA-886C-281B2816D075}" type="slidenum">
              <a:rPr lang="ru-RU" smtClean="0"/>
              <a:t>7</a:t>
            </a:fld>
            <a:endParaRPr lang="ru-RU"/>
          </a:p>
        </p:txBody>
      </p:sp>
    </p:spTree>
    <p:extLst>
      <p:ext uri="{BB962C8B-B14F-4D97-AF65-F5344CB8AC3E}">
        <p14:creationId xmlns:p14="http://schemas.microsoft.com/office/powerpoint/2010/main" val="15465478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ru-RU"/>
              <a:t>Образец заголовка</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ru-RU"/>
              <a:t>Образец заголовка</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ru-RU"/>
              <a:t>Образец заголовка</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ru-RU"/>
              <a:t>Образец заголовка</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ru-RU"/>
              <a:t>Образец заголовка</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ru-RU"/>
              <a:t>Образец заголовка</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ru-RU"/>
              <a:t>Образец заголовка</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10/9/2024</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7EB5DE-8887-4EAD-9AFE-E75FB1A0F14D}"/>
              </a:ext>
            </a:extLst>
          </p:cNvPr>
          <p:cNvSpPr>
            <a:spLocks noGrp="1"/>
          </p:cNvSpPr>
          <p:nvPr>
            <p:ph type="ctrTitle"/>
          </p:nvPr>
        </p:nvSpPr>
        <p:spPr>
          <a:xfrm>
            <a:off x="844062" y="2681651"/>
            <a:ext cx="10577147" cy="984739"/>
          </a:xfrm>
        </p:spPr>
        <p:txBody>
          <a:bodyPr>
            <a:noAutofit/>
          </a:bodyPr>
          <a:lstStyle/>
          <a:p>
            <a:pPr algn="ctr"/>
            <a:r>
              <a:rPr lang="ru-RU" sz="2800" b="1" dirty="0">
                <a:effectLst/>
                <a:latin typeface="Times New Roman" panose="02020603050405020304" pitchFamily="18" charset="0"/>
                <a:ea typeface="Calibri" panose="020F0502020204030204" pitchFamily="34" charset="0"/>
              </a:rPr>
              <a:t>трансформация </a:t>
            </a:r>
            <a:r>
              <a:rPr lang="ru-RU" sz="2800" b="1" dirty="0" err="1">
                <a:effectLst/>
                <a:latin typeface="Times New Roman" panose="02020603050405020304" pitchFamily="18" charset="0"/>
                <a:ea typeface="Calibri" panose="020F0502020204030204" pitchFamily="34" charset="0"/>
              </a:rPr>
              <a:t>жараёнида</a:t>
            </a:r>
            <a:r>
              <a:rPr lang="ru-RU" sz="2800" b="1" dirty="0">
                <a:effectLst/>
                <a:latin typeface="Times New Roman" panose="02020603050405020304" pitchFamily="18" charset="0"/>
                <a:ea typeface="Calibri" panose="020F0502020204030204" pitchFamily="34" charset="0"/>
              </a:rPr>
              <a:t> риск менеджмент й</a:t>
            </a:r>
            <a:r>
              <a:rPr lang="uz-Cyrl-UZ" sz="2800" b="1" dirty="0">
                <a:effectLst/>
                <a:latin typeface="Times New Roman" panose="02020603050405020304" pitchFamily="18" charset="0"/>
                <a:ea typeface="Calibri" panose="020F0502020204030204" pitchFamily="34" charset="0"/>
              </a:rPr>
              <a:t>ў</a:t>
            </a:r>
            <a:r>
              <a:rPr lang="ru-RU" sz="2800" b="1" dirty="0" err="1">
                <a:effectLst/>
                <a:latin typeface="Times New Roman" panose="02020603050405020304" pitchFamily="18" charset="0"/>
                <a:ea typeface="Calibri" panose="020F0502020204030204" pitchFamily="34" charset="0"/>
              </a:rPr>
              <a:t>налиши</a:t>
            </a:r>
            <a:r>
              <a:rPr lang="en-US" sz="2800" b="1" dirty="0">
                <a:effectLst/>
                <a:latin typeface="Times New Roman" panose="02020603050405020304" pitchFamily="18" charset="0"/>
                <a:ea typeface="Calibri" panose="020F0502020204030204" pitchFamily="34" charset="0"/>
              </a:rPr>
              <a:t> (</a:t>
            </a:r>
            <a:r>
              <a:rPr lang="ru-RU" sz="2800" b="1" dirty="0">
                <a:latin typeface="Times New Roman" panose="02020603050405020304" pitchFamily="18" charset="0"/>
                <a:ea typeface="Calibri" panose="020F0502020204030204" pitchFamily="34" charset="0"/>
              </a:rPr>
              <a:t>«</a:t>
            </a:r>
            <a:r>
              <a:rPr lang="ru-RU" sz="2800" b="1" dirty="0" err="1">
                <a:latin typeface="Times New Roman" panose="02020603050405020304" pitchFamily="18" charset="0"/>
                <a:ea typeface="Calibri" panose="020F0502020204030204" pitchFamily="34" charset="0"/>
              </a:rPr>
              <a:t>Туронбанк</a:t>
            </a:r>
            <a:r>
              <a:rPr lang="ru-RU" sz="2800" b="1" dirty="0">
                <a:latin typeface="Times New Roman" panose="02020603050405020304" pitchFamily="18" charset="0"/>
                <a:ea typeface="Calibri" panose="020F0502020204030204" pitchFamily="34" charset="0"/>
              </a:rPr>
              <a:t>» </a:t>
            </a:r>
            <a:r>
              <a:rPr lang="ru-RU" sz="2800" b="1" dirty="0" err="1">
                <a:latin typeface="Times New Roman" panose="02020603050405020304" pitchFamily="18" charset="0"/>
                <a:ea typeface="Calibri" panose="020F0502020204030204" pitchFamily="34" charset="0"/>
              </a:rPr>
              <a:t>Атб</a:t>
            </a:r>
            <a:r>
              <a:rPr lang="en-US" sz="2800" b="1" dirty="0">
                <a:latin typeface="Times New Roman" panose="02020603050405020304" pitchFamily="18" charset="0"/>
                <a:ea typeface="Calibri" panose="020F0502020204030204" pitchFamily="34" charset="0"/>
              </a:rPr>
              <a:t> </a:t>
            </a:r>
            <a:r>
              <a:rPr lang="uz-Cyrl-UZ" sz="2800" b="1" dirty="0">
                <a:latin typeface="Times New Roman" panose="02020603050405020304" pitchFamily="18" charset="0"/>
                <a:ea typeface="Calibri" panose="020F0502020204030204" pitchFamily="34" charset="0"/>
              </a:rPr>
              <a:t>Мисолида</a:t>
            </a:r>
            <a:r>
              <a:rPr lang="ru-RU" sz="2800" b="1" dirty="0">
                <a:latin typeface="Times New Roman" panose="02020603050405020304" pitchFamily="18" charset="0"/>
                <a:ea typeface="Calibri" panose="020F0502020204030204" pitchFamily="34" charset="0"/>
              </a:rPr>
              <a:t> </a:t>
            </a:r>
            <a:r>
              <a:rPr lang="en-US" sz="2800" b="1" dirty="0">
                <a:effectLst/>
                <a:latin typeface="Times New Roman" panose="02020603050405020304" pitchFamily="18" charset="0"/>
                <a:ea typeface="Calibri" panose="020F0502020204030204" pitchFamily="34" charset="0"/>
              </a:rPr>
              <a:t>)</a:t>
            </a:r>
            <a:endParaRPr lang="ru-RU" sz="2800" b="1"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280DA810-DE2C-402F-A939-3974182F0B1F}"/>
              </a:ext>
            </a:extLst>
          </p:cNvPr>
          <p:cNvSpPr txBox="1"/>
          <p:nvPr/>
        </p:nvSpPr>
        <p:spPr>
          <a:xfrm>
            <a:off x="7094088" y="6086265"/>
            <a:ext cx="5097912" cy="463397"/>
          </a:xfrm>
          <a:prstGeom prst="rect">
            <a:avLst/>
          </a:prstGeom>
          <a:noFill/>
        </p:spPr>
        <p:txBody>
          <a:bodyPr wrap="square">
            <a:spAutoFit/>
          </a:bodyPr>
          <a:lstStyle/>
          <a:p>
            <a:pPr algn="ctr">
              <a:lnSpc>
                <a:spcPct val="150000"/>
              </a:lnSpc>
              <a:spcAft>
                <a:spcPts val="800"/>
              </a:spcAft>
            </a:pP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ИШНИЯЗОВ ОТАБЕК БАҲОДИРОВИЧ</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descr="Изображение выглядит как текст, Шрифт, Графика, графический дизайн&#10;&#10;Автоматически созданное описание">
            <a:extLst>
              <a:ext uri="{FF2B5EF4-FFF2-40B4-BE49-F238E27FC236}">
                <a16:creationId xmlns:a16="http://schemas.microsoft.com/office/drawing/2014/main" id="{06471128-2829-46B9-922F-8A1DB853A9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434" y="287759"/>
            <a:ext cx="2110934" cy="690938"/>
          </a:xfrm>
          <a:prstGeom prst="rect">
            <a:avLst/>
          </a:prstGeom>
        </p:spPr>
      </p:pic>
      <p:pic>
        <p:nvPicPr>
          <p:cNvPr id="7" name="Рисунок 6" descr="Изображение выглядит как Графика, логотип, Шрифт, снимок экрана&#10;&#10;Автоматически созданное описание">
            <a:extLst>
              <a:ext uri="{FF2B5EF4-FFF2-40B4-BE49-F238E27FC236}">
                <a16:creationId xmlns:a16="http://schemas.microsoft.com/office/drawing/2014/main" id="{7666AAE1-94C8-4AD1-BEEA-A93048A187DC}"/>
              </a:ext>
            </a:extLst>
          </p:cNvPr>
          <p:cNvPicPr>
            <a:picLocks noChangeAspect="1"/>
          </p:cNvPicPr>
          <p:nvPr/>
        </p:nvPicPr>
        <p:blipFill rotWithShape="1">
          <a:blip r:embed="rId3">
            <a:duotone>
              <a:schemeClr val="bg2">
                <a:shade val="45000"/>
                <a:satMod val="135000"/>
              </a:schemeClr>
              <a:prstClr val="white"/>
            </a:duotone>
            <a:extLst>
              <a:ext uri="{BEBA8EAE-BF5A-486C-A8C5-ECC9F3942E4B}">
                <a14:imgProps xmlns:a14="http://schemas.microsoft.com/office/drawing/2010/main">
                  <a14:imgLayer r:embed="rId4">
                    <a14:imgEffect>
                      <a14:colorTemperature colorTemp="15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r="56905"/>
          <a:stretch/>
        </p:blipFill>
        <p:spPr>
          <a:xfrm>
            <a:off x="9759174" y="193146"/>
            <a:ext cx="2110934" cy="880164"/>
          </a:xfrm>
          <a:prstGeom prst="rect">
            <a:avLst/>
          </a:prstGeom>
        </p:spPr>
      </p:pic>
      <p:sp>
        <p:nvSpPr>
          <p:cNvPr id="8" name="TextBox 7">
            <a:extLst>
              <a:ext uri="{FF2B5EF4-FFF2-40B4-BE49-F238E27FC236}">
                <a16:creationId xmlns:a16="http://schemas.microsoft.com/office/drawing/2014/main" id="{00B91063-7A93-436A-82F4-2B9AB37D760C}"/>
              </a:ext>
            </a:extLst>
          </p:cNvPr>
          <p:cNvSpPr txBox="1"/>
          <p:nvPr/>
        </p:nvSpPr>
        <p:spPr>
          <a:xfrm>
            <a:off x="8387860" y="5622868"/>
            <a:ext cx="3499339" cy="463397"/>
          </a:xfrm>
          <a:prstGeom prst="rect">
            <a:avLst/>
          </a:prstGeom>
          <a:noFill/>
        </p:spPr>
        <p:txBody>
          <a:bodyPr wrap="square">
            <a:spAutoFit/>
          </a:bodyPr>
          <a:lstStyle/>
          <a:p>
            <a:pPr algn="ctr">
              <a:lnSpc>
                <a:spcPct val="150000"/>
              </a:lnSpc>
              <a:spcAft>
                <a:spcPts val="800"/>
              </a:spcAft>
            </a:pPr>
            <a:r>
              <a:rPr lang="uz-Cyrl-UZ" sz="1800" b="1" dirty="0">
                <a:effectLst/>
                <a:latin typeface="Times New Roman" panose="02020603050405020304" pitchFamily="18" charset="0"/>
                <a:ea typeface="Calibri" panose="020F0502020204030204" pitchFamily="34" charset="0"/>
                <a:cs typeface="Times New Roman" panose="02020603050405020304" pitchFamily="18" charset="0"/>
              </a:rPr>
              <a:t>Риск департаменти директори</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6635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FB817249-98B4-4A03-B37F-4777A2E36CB4}"/>
              </a:ext>
            </a:extLst>
          </p:cNvPr>
          <p:cNvSpPr txBox="1">
            <a:spLocks/>
          </p:cNvSpPr>
          <p:nvPr/>
        </p:nvSpPr>
        <p:spPr>
          <a:xfrm>
            <a:off x="753531" y="178221"/>
            <a:ext cx="10761135" cy="646213"/>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uz-Cyrl-UZ" sz="2000" b="1" dirty="0">
                <a:latin typeface="Times New Roman" panose="02020603050405020304" pitchFamily="18" charset="0"/>
                <a:cs typeface="Times New Roman" panose="02020603050405020304" pitchFamily="18" charset="0"/>
              </a:rPr>
              <a:t>Риск бўйича асосий тушунчалар  </a:t>
            </a:r>
            <a:endParaRPr lang="en-US" sz="2000" b="1"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3AC048AD-1F8B-406B-A172-41E110F2D007}"/>
              </a:ext>
            </a:extLst>
          </p:cNvPr>
          <p:cNvSpPr/>
          <p:nvPr/>
        </p:nvSpPr>
        <p:spPr>
          <a:xfrm>
            <a:off x="753530" y="885969"/>
            <a:ext cx="10684939" cy="4524315"/>
          </a:xfrm>
          <a:prstGeom prst="rect">
            <a:avLst/>
          </a:prstGeom>
        </p:spPr>
        <p:txBody>
          <a:bodyPr wrap="square">
            <a:spAutoFit/>
          </a:bodyPr>
          <a:lstStyle/>
          <a:p>
            <a:pPr algn="just"/>
            <a:r>
              <a:rPr lang="ru-RU" altLang="ru-RU" b="1" dirty="0">
                <a:latin typeface="Times New Roman" panose="02020603050405020304" pitchFamily="18" charset="0"/>
                <a:cs typeface="Times New Roman" panose="02020603050405020304" pitchFamily="18" charset="0"/>
              </a:rPr>
              <a:t>Риск</a:t>
            </a:r>
            <a:r>
              <a:rPr lang="en-US" altLang="ru-RU" b="1" i="1" dirty="0">
                <a:latin typeface="Times New Roman" panose="02020603050405020304" pitchFamily="18" charset="0"/>
                <a:cs typeface="Times New Roman" panose="02020603050405020304" pitchFamily="18" charset="0"/>
              </a:rPr>
              <a:t> </a:t>
            </a:r>
            <a:r>
              <a:rPr lang="en-US"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кутилаётган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ёки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кутилмаган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ҳолатлар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банкнинг</a:t>
            </a:r>
            <a:r>
              <a:rPr lang="ru-RU" altLang="ru-RU" dirty="0">
                <a:latin typeface="Times New Roman" panose="02020603050405020304" pitchFamily="18" charset="0"/>
                <a:cs typeface="Times New Roman" panose="02020603050405020304" pitchFamily="18" charset="0"/>
              </a:rPr>
              <a:t> капитали </a:t>
            </a:r>
            <a:r>
              <a:rPr lang="ru-RU" altLang="ru-RU" dirty="0" err="1">
                <a:latin typeface="Times New Roman" panose="02020603050405020304" pitchFamily="18" charset="0"/>
                <a:cs typeface="Times New Roman" panose="02020603050405020304" pitchFamily="18" charset="0"/>
              </a:rPr>
              <a:t>ёки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даромадига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салбий</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таъсир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кўрсатиши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эҳтимоли</a:t>
            </a:r>
            <a:r>
              <a:rPr lang="ru-RU" altLang="ru-RU" dirty="0">
                <a:latin typeface="Times New Roman" panose="02020603050405020304" pitchFamily="18" charset="0"/>
                <a:cs typeface="Times New Roman" panose="02020603050405020304" pitchFamily="18" charset="0"/>
              </a:rPr>
              <a:t>.</a:t>
            </a:r>
          </a:p>
          <a:p>
            <a:pPr algn="just"/>
            <a:endParaRPr lang="ru-RU" altLang="ru-RU" b="1" dirty="0">
              <a:latin typeface="Times New Roman" panose="02020603050405020304" pitchFamily="18" charset="0"/>
              <a:cs typeface="Times New Roman" panose="02020603050405020304" pitchFamily="18" charset="0"/>
            </a:endParaRPr>
          </a:p>
          <a:p>
            <a:pPr algn="just"/>
            <a:r>
              <a:rPr lang="ru-RU" altLang="ru-RU" b="1" dirty="0">
                <a:latin typeface="Times New Roman" panose="02020603050405020304" pitchFamily="18" charset="0"/>
                <a:cs typeface="Times New Roman" panose="02020603050405020304" pitchFamily="18" charset="0"/>
              </a:rPr>
              <a:t>Кредит риски</a:t>
            </a:r>
            <a:r>
              <a:rPr lang="ru-RU" altLang="ru-RU" dirty="0">
                <a:latin typeface="Times New Roman" panose="02020603050405020304" pitchFamily="18" charset="0"/>
                <a:cs typeface="Times New Roman" panose="02020603050405020304" pitchFamily="18" charset="0"/>
              </a:rPr>
              <a:t> – банк </a:t>
            </a:r>
            <a:r>
              <a:rPr lang="ru-RU" altLang="ru-RU" dirty="0" err="1">
                <a:latin typeface="Times New Roman" panose="02020603050405020304" pitchFamily="18" charset="0"/>
                <a:cs typeface="Times New Roman" panose="02020603050405020304" pitchFamily="18" charset="0"/>
              </a:rPr>
              <a:t>контрагенти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томонидан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ўз</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мажбуриятларини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шартнома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ёки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қонунчиликда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кўрсатилган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муддат</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шартларда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бажармаслиги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лозим</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даражада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бажарилмаслиги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оқибатида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юзага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келиши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мумкин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бўлган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йўқотиш</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зарар</a:t>
            </a:r>
            <a:r>
              <a:rPr lang="ru-RU" altLang="ru-RU" dirty="0">
                <a:latin typeface="Times New Roman" panose="02020603050405020304" pitchFamily="18" charset="0"/>
                <a:cs typeface="Times New Roman" panose="02020603050405020304" pitchFamily="18" charset="0"/>
              </a:rPr>
              <a:t>). </a:t>
            </a:r>
          </a:p>
          <a:p>
            <a:pPr algn="just"/>
            <a:endParaRPr lang="en-US" altLang="ru-RU" dirty="0">
              <a:latin typeface="Times New Roman" panose="02020603050405020304" pitchFamily="18" charset="0"/>
              <a:cs typeface="Times New Roman" panose="02020603050405020304" pitchFamily="18" charset="0"/>
            </a:endParaRPr>
          </a:p>
          <a:p>
            <a:pPr algn="just"/>
            <a:r>
              <a:rPr lang="ru-RU" altLang="ru-RU" b="1" dirty="0" err="1">
                <a:latin typeface="Times New Roman" panose="02020603050405020304" pitchFamily="18" charset="0"/>
                <a:cs typeface="Times New Roman" panose="02020603050405020304" pitchFamily="18" charset="0"/>
              </a:rPr>
              <a:t>Ликвидлилик</a:t>
            </a:r>
            <a:r>
              <a:rPr lang="ru-RU" altLang="ru-RU" b="1" dirty="0">
                <a:latin typeface="Times New Roman" panose="02020603050405020304" pitchFamily="18" charset="0"/>
                <a:cs typeface="Times New Roman" panose="02020603050405020304" pitchFamily="18" charset="0"/>
              </a:rPr>
              <a:t> риски</a:t>
            </a:r>
            <a:r>
              <a:rPr lang="ru-RU" altLang="ru-RU" dirty="0">
                <a:latin typeface="Times New Roman" panose="02020603050405020304" pitchFamily="18" charset="0"/>
                <a:cs typeface="Times New Roman" panose="02020603050405020304" pitchFamily="18" charset="0"/>
              </a:rPr>
              <a:t> – банк </a:t>
            </a:r>
            <a:r>
              <a:rPr lang="ru-RU" altLang="ru-RU" dirty="0" err="1">
                <a:latin typeface="Times New Roman" panose="02020603050405020304" pitchFamily="18" charset="0"/>
                <a:cs typeface="Times New Roman" panose="02020603050405020304" pitchFamily="18" charset="0"/>
              </a:rPr>
              <a:t>мажбуриятларини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муддатида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бажара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олмаслик</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ёки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активлар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оширилишини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молиялаштириш</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қобилиятига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эга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бўлмаслиги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натижасида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банкнинг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йўқотиш</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зарар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ёки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режалаштирилган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даромадни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ола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олмаслик</a:t>
            </a:r>
            <a:r>
              <a:rPr lang="ru-RU" altLang="ru-RU" dirty="0">
                <a:latin typeface="Times New Roman" panose="02020603050405020304" pitchFamily="18" charset="0"/>
                <a:cs typeface="Times New Roman" panose="02020603050405020304" pitchFamily="18" charset="0"/>
              </a:rPr>
              <a:t> риски. </a:t>
            </a:r>
            <a:endParaRPr lang="en-US" altLang="ru-RU" dirty="0">
              <a:latin typeface="Times New Roman" panose="02020603050405020304" pitchFamily="18" charset="0"/>
              <a:cs typeface="Times New Roman" panose="02020603050405020304" pitchFamily="18" charset="0"/>
            </a:endParaRPr>
          </a:p>
          <a:p>
            <a:pPr algn="just"/>
            <a:endParaRPr lang="ru-RU" altLang="ru-RU" b="1" dirty="0">
              <a:latin typeface="Times New Roman" panose="02020603050405020304" pitchFamily="18" charset="0"/>
              <a:cs typeface="Times New Roman" panose="02020603050405020304" pitchFamily="18" charset="0"/>
            </a:endParaRPr>
          </a:p>
          <a:p>
            <a:pPr algn="just"/>
            <a:r>
              <a:rPr lang="ru-RU" altLang="ru-RU" b="1" dirty="0" err="1">
                <a:latin typeface="Times New Roman" panose="02020603050405020304" pitchFamily="18" charset="0"/>
                <a:cs typeface="Times New Roman" panose="02020603050405020304" pitchFamily="18" charset="0"/>
              </a:rPr>
              <a:t>Операцион</a:t>
            </a:r>
            <a:r>
              <a:rPr lang="ru-RU" altLang="ru-RU" b="1" dirty="0">
                <a:latin typeface="Times New Roman" panose="02020603050405020304" pitchFamily="18" charset="0"/>
                <a:cs typeface="Times New Roman" panose="02020603050405020304" pitchFamily="18" charset="0"/>
              </a:rPr>
              <a:t> риск</a:t>
            </a:r>
            <a:r>
              <a:rPr lang="ru-RU" altLang="ru-RU" dirty="0">
                <a:latin typeface="Times New Roman" panose="02020603050405020304" pitchFamily="18" charset="0"/>
                <a:cs typeface="Times New Roman" panose="02020603050405020304" pitchFamily="18" charset="0"/>
              </a:rPr>
              <a:t> - банк </a:t>
            </a:r>
            <a:r>
              <a:rPr lang="ru-RU" altLang="ru-RU" dirty="0" err="1">
                <a:latin typeface="Times New Roman" panose="02020603050405020304" pitchFamily="18" charset="0"/>
                <a:cs typeface="Times New Roman" panose="02020603050405020304" pitchFamily="18" charset="0"/>
              </a:rPr>
              <a:t>фаолияти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давомидаги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узилишлар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камчиликлар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хатолар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ёки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назорат</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тизими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механизми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ички </a:t>
            </a:r>
            <a:r>
              <a:rPr lang="ru-RU" altLang="ru-RU" dirty="0" err="1">
                <a:latin typeface="Times New Roman" panose="02020603050405020304" pitchFamily="18" charset="0"/>
                <a:cs typeface="Times New Roman" panose="02020603050405020304" pitchFamily="18" charset="0"/>
              </a:rPr>
              <a:t>жараёнларнинг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бузилиши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амалга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ошириш</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мумкин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бўлмай</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қолиши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ташқи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омиллар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ҳодисалар</a:t>
            </a:r>
            <a:r>
              <a:rPr lang="ru-RU" altLang="ru-RU" dirty="0">
                <a:latin typeface="Times New Roman" panose="02020603050405020304" pitchFamily="18" charset="0"/>
                <a:cs typeface="Times New Roman" panose="02020603050405020304" pitchFamily="18" charset="0"/>
              </a:rPr>
              <a:t> (шу </a:t>
            </a:r>
            <a:r>
              <a:rPr lang="ru-RU" altLang="ru-RU" dirty="0" err="1">
                <a:latin typeface="Times New Roman" panose="02020603050405020304" pitchFamily="18" charset="0"/>
                <a:cs typeface="Times New Roman" panose="02020603050405020304" pitchFamily="18" charset="0"/>
              </a:rPr>
              <a:t>жумладан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фирибгарлик</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ёки</a:t>
            </a:r>
            <a:r>
              <a:rPr lang="ru-RU" altLang="ru-RU" dirty="0">
                <a:latin typeface="Times New Roman" panose="02020603050405020304" pitchFamily="18" charset="0"/>
                <a:cs typeface="Times New Roman" panose="02020603050405020304" pitchFamily="18" charset="0"/>
              </a:rPr>
              <a:t> банк </a:t>
            </a:r>
            <a:r>
              <a:rPr lang="ru-RU" altLang="ru-RU" dirty="0" err="1">
                <a:latin typeface="Times New Roman" panose="02020603050405020304" pitchFamily="18" charset="0"/>
                <a:cs typeface="Times New Roman" panose="02020603050405020304" pitchFamily="18" charset="0"/>
              </a:rPr>
              <a:t>ходимларининг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нотўғри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ёки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қасддан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қилинган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ҳаракатлари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банк </a:t>
            </a:r>
            <a:r>
              <a:rPr lang="ru-RU" altLang="ru-RU" dirty="0" err="1">
                <a:latin typeface="Times New Roman" panose="02020603050405020304" pitchFamily="18" charset="0"/>
                <a:cs typeface="Times New Roman" panose="02020603050405020304" pitchFamily="18" charset="0"/>
              </a:rPr>
              <a:t>ахборот</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тизимларидаги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бузилишлар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натижасида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йўқотиш</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зарар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ёки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режалаштирилган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даромадларни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ола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олмаслик</a:t>
            </a:r>
            <a:r>
              <a:rPr lang="ru-RU" altLang="ru-RU" dirty="0">
                <a:latin typeface="Times New Roman" panose="02020603050405020304" pitchFamily="18" charset="0"/>
                <a:cs typeface="Times New Roman" panose="02020603050405020304" pitchFamily="18" charset="0"/>
              </a:rPr>
              <a:t> риски.</a:t>
            </a:r>
            <a:endParaRPr lang="ru-RU" dirty="0">
              <a:latin typeface="Times New Roman" panose="02020603050405020304" pitchFamily="18" charset="0"/>
              <a:cs typeface="Times New Roman" panose="02020603050405020304" pitchFamily="18" charset="0"/>
            </a:endParaRPr>
          </a:p>
        </p:txBody>
      </p:sp>
      <p:pic>
        <p:nvPicPr>
          <p:cNvPr id="4" name="Рисунок 3" descr="Изображение выглядит как текст, Шрифт, Графика, графический дизайн&#10;&#10;Автоматически созданное описание">
            <a:extLst>
              <a:ext uri="{FF2B5EF4-FFF2-40B4-BE49-F238E27FC236}">
                <a16:creationId xmlns:a16="http://schemas.microsoft.com/office/drawing/2014/main" id="{5719EE2C-3D7C-43CA-A3E4-7C6EDFEBCA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7833" y="5764219"/>
            <a:ext cx="2110934" cy="690938"/>
          </a:xfrm>
          <a:prstGeom prst="rect">
            <a:avLst/>
          </a:prstGeom>
        </p:spPr>
      </p:pic>
      <p:pic>
        <p:nvPicPr>
          <p:cNvPr id="5" name="Рисунок 4" descr="Изображение выглядит как Графика, логотип, Шрифт, снимок экрана&#10;&#10;Автоматически созданное описание">
            <a:extLst>
              <a:ext uri="{FF2B5EF4-FFF2-40B4-BE49-F238E27FC236}">
                <a16:creationId xmlns:a16="http://schemas.microsoft.com/office/drawing/2014/main" id="{4DF09C2F-94C2-4A74-90A4-00AF5C4BB019}"/>
              </a:ext>
            </a:extLst>
          </p:cNvPr>
          <p:cNvPicPr>
            <a:picLocks noChangeAspect="1"/>
          </p:cNvPicPr>
          <p:nvPr/>
        </p:nvPicPr>
        <p:blipFill rotWithShape="1">
          <a:blip r:embed="rId3">
            <a:duotone>
              <a:schemeClr val="bg2">
                <a:shade val="45000"/>
                <a:satMod val="135000"/>
              </a:schemeClr>
              <a:prstClr val="white"/>
            </a:duotone>
            <a:extLst>
              <a:ext uri="{BEBA8EAE-BF5A-486C-A8C5-ECC9F3942E4B}">
                <a14:imgProps xmlns:a14="http://schemas.microsoft.com/office/drawing/2010/main">
                  <a14:imgLayer r:embed="rId4">
                    <a14:imgEffect>
                      <a14:colorTemperature colorTemp="15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r="56905"/>
          <a:stretch/>
        </p:blipFill>
        <p:spPr>
          <a:xfrm>
            <a:off x="9251332" y="5669606"/>
            <a:ext cx="2110934" cy="880164"/>
          </a:xfrm>
          <a:prstGeom prst="rect">
            <a:avLst/>
          </a:prstGeom>
        </p:spPr>
      </p:pic>
    </p:spTree>
    <p:extLst>
      <p:ext uri="{BB962C8B-B14F-4D97-AF65-F5344CB8AC3E}">
        <p14:creationId xmlns:p14="http://schemas.microsoft.com/office/powerpoint/2010/main" val="456745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FB817249-98B4-4A03-B37F-4777A2E36CB4}"/>
              </a:ext>
            </a:extLst>
          </p:cNvPr>
          <p:cNvSpPr txBox="1">
            <a:spLocks/>
          </p:cNvSpPr>
          <p:nvPr/>
        </p:nvSpPr>
        <p:spPr>
          <a:xfrm>
            <a:off x="753531" y="178221"/>
            <a:ext cx="10761135" cy="646213"/>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uz-Cyrl-UZ" sz="2000" b="1" dirty="0">
                <a:latin typeface="Times New Roman" panose="02020603050405020304" pitchFamily="18" charset="0"/>
                <a:cs typeface="Times New Roman" panose="02020603050405020304" pitchFamily="18" charset="0"/>
              </a:rPr>
              <a:t>Риск бўйича асосий тушунчалар  </a:t>
            </a:r>
            <a:endParaRPr lang="en-US" sz="2000" b="1"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3AC048AD-1F8B-406B-A172-41E110F2D007}"/>
              </a:ext>
            </a:extLst>
          </p:cNvPr>
          <p:cNvSpPr/>
          <p:nvPr/>
        </p:nvSpPr>
        <p:spPr>
          <a:xfrm>
            <a:off x="753530" y="885969"/>
            <a:ext cx="10684939" cy="4524315"/>
          </a:xfrm>
          <a:prstGeom prst="rect">
            <a:avLst/>
          </a:prstGeom>
        </p:spPr>
        <p:txBody>
          <a:bodyPr wrap="square">
            <a:spAutoFit/>
          </a:bodyPr>
          <a:lstStyle/>
          <a:p>
            <a:pPr algn="just"/>
            <a:r>
              <a:rPr lang="ru-RU" altLang="ru-RU" b="1" dirty="0">
                <a:latin typeface="Times New Roman" panose="02020603050405020304" pitchFamily="18" charset="0"/>
                <a:cs typeface="Times New Roman" panose="02020603050405020304" pitchFamily="18" charset="0"/>
              </a:rPr>
              <a:t>Риск </a:t>
            </a:r>
            <a:r>
              <a:rPr lang="ru-RU" altLang="ru-RU" b="1" dirty="0" err="1">
                <a:latin typeface="Times New Roman" panose="02020603050405020304" pitchFamily="18" charset="0"/>
                <a:cs typeface="Times New Roman" panose="02020603050405020304" pitchFamily="18" charset="0"/>
              </a:rPr>
              <a:t>аппетити</a:t>
            </a:r>
            <a:r>
              <a:rPr lang="ru-RU" altLang="ru-RU" b="1" dirty="0">
                <a:latin typeface="Times New Roman" panose="02020603050405020304" pitchFamily="18" charset="0"/>
                <a:cs typeface="Times New Roman" panose="02020603050405020304" pitchFamily="18" charset="0"/>
              </a:rPr>
              <a:t> - </a:t>
            </a:r>
            <a:r>
              <a:rPr lang="ru-RU" altLang="ru-RU" dirty="0">
                <a:latin typeface="Times New Roman" panose="02020603050405020304" pitchFamily="18" charset="0"/>
                <a:cs typeface="Times New Roman" panose="02020603050405020304" pitchFamily="18" charset="0"/>
              </a:rPr>
              <a:t>банк </a:t>
            </a:r>
            <a:r>
              <a:rPr lang="ru-RU" altLang="ru-RU" dirty="0" err="1">
                <a:latin typeface="Times New Roman" panose="02020603050405020304" pitchFamily="18" charset="0"/>
                <a:cs typeface="Times New Roman" panose="02020603050405020304" pitchFamily="18" charset="0"/>
              </a:rPr>
              <a:t>ўз</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фаолиятини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амалга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ошириш</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стратегик</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мақсадларига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эришиш</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бизнес режа </a:t>
            </a:r>
            <a:r>
              <a:rPr lang="ru-RU" altLang="ru-RU" dirty="0" err="1">
                <a:latin typeface="Times New Roman" panose="02020603050405020304" pitchFamily="18" charset="0"/>
                <a:cs typeface="Times New Roman" panose="02020603050405020304" pitchFamily="18" charset="0"/>
              </a:rPr>
              <a:t>топшириқларини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бажаришда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учраши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мумкин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бўлган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барча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муҳим</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рискларнинг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турлари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уларнинг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ҳар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бири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бўйича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алоҳида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олдиндан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қабул</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қилган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яхлит</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даражаси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катталиги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Рискларнинг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муҳимлиги</a:t>
            </a:r>
            <a:r>
              <a:rPr lang="ru-RU" altLang="ru-RU" dirty="0">
                <a:latin typeface="Times New Roman" panose="02020603050405020304" pitchFamily="18" charset="0"/>
                <a:cs typeface="Times New Roman" panose="02020603050405020304" pitchFamily="18" charset="0"/>
              </a:rPr>
              <a:t> банк </a:t>
            </a:r>
            <a:r>
              <a:rPr lang="ru-RU" altLang="ru-RU" dirty="0" err="1">
                <a:latin typeface="Times New Roman" panose="02020603050405020304" pitchFamily="18" charset="0"/>
                <a:cs typeface="Times New Roman" panose="02020603050405020304" pitchFamily="18" charset="0"/>
              </a:rPr>
              <a:t>томонидан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унинг</a:t>
            </a:r>
            <a:r>
              <a:rPr lang="ru-RU" altLang="ru-RU" dirty="0">
                <a:latin typeface="Times New Roman" panose="02020603050405020304" pitchFamily="18" charset="0"/>
                <a:cs typeface="Times New Roman" panose="02020603050405020304" pitchFamily="18" charset="0"/>
              </a:rPr>
              <a:t> риск </a:t>
            </a:r>
            <a:r>
              <a:rPr lang="ru-RU" altLang="ru-RU" dirty="0" err="1">
                <a:latin typeface="Times New Roman" panose="02020603050405020304" pitchFamily="18" charset="0"/>
                <a:cs typeface="Times New Roman" panose="02020603050405020304" pitchFamily="18" charset="0"/>
              </a:rPr>
              <a:t>аппетити</a:t>
            </a:r>
            <a:r>
              <a:rPr lang="ru-RU" altLang="ru-RU" dirty="0">
                <a:latin typeface="Times New Roman" panose="02020603050405020304" pitchFamily="18" charset="0"/>
                <a:cs typeface="Times New Roman" panose="02020603050405020304" pitchFamily="18" charset="0"/>
              </a:rPr>
              <a:t>, риск профили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рискнинг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йул</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қўйиладиган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даражасини</a:t>
            </a:r>
            <a:r>
              <a:rPr lang="ru-RU" altLang="ru-RU" dirty="0">
                <a:latin typeface="Times New Roman" panose="02020603050405020304" pitchFamily="18" charset="0"/>
                <a:cs typeface="Times New Roman" panose="02020603050405020304" pitchFamily="18" charset="0"/>
              </a:rPr>
              <a:t> ички </a:t>
            </a:r>
            <a:r>
              <a:rPr lang="ru-RU" altLang="ru-RU" dirty="0" err="1">
                <a:latin typeface="Times New Roman" panose="02020603050405020304" pitchFamily="18" charset="0"/>
                <a:cs typeface="Times New Roman" panose="02020603050405020304" pitchFamily="18" charset="0"/>
              </a:rPr>
              <a:t>баҳосига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биноан</a:t>
            </a:r>
            <a:r>
              <a:rPr lang="ru-RU" altLang="ru-RU" dirty="0">
                <a:latin typeface="Times New Roman" panose="02020603050405020304" pitchFamily="18" charset="0"/>
                <a:cs typeface="Times New Roman" panose="02020603050405020304" pitchFamily="18" charset="0"/>
              </a:rPr>
              <a:t>, капитал, </a:t>
            </a:r>
            <a:r>
              <a:rPr lang="ru-RU" altLang="ru-RU" dirty="0" err="1">
                <a:latin typeface="Times New Roman" panose="02020603050405020304" pitchFamily="18" charset="0"/>
                <a:cs typeface="Times New Roman" panose="02020603050405020304" pitchFamily="18" charset="0"/>
              </a:rPr>
              <a:t>ликвидлилик</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даромадлилиги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даражасини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ҳисобга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олган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холда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аниқланади</a:t>
            </a:r>
            <a:r>
              <a:rPr lang="ru-RU" altLang="ru-RU" dirty="0">
                <a:latin typeface="Times New Roman" panose="02020603050405020304" pitchFamily="18" charset="0"/>
                <a:cs typeface="Times New Roman" panose="02020603050405020304" pitchFamily="18" charset="0"/>
              </a:rPr>
              <a:t>.</a:t>
            </a:r>
          </a:p>
          <a:p>
            <a:pPr algn="just"/>
            <a:endParaRPr lang="ru-RU" altLang="ru-RU" b="1" dirty="0">
              <a:latin typeface="Times New Roman" panose="02020603050405020304" pitchFamily="18" charset="0"/>
              <a:cs typeface="Times New Roman" panose="02020603050405020304" pitchFamily="18" charset="0"/>
            </a:endParaRPr>
          </a:p>
          <a:p>
            <a:pPr algn="just"/>
            <a:r>
              <a:rPr lang="ru-RU" altLang="ru-RU" b="1" dirty="0">
                <a:latin typeface="Times New Roman" panose="02020603050405020304" pitchFamily="18" charset="0"/>
                <a:cs typeface="Times New Roman" panose="02020603050405020304" pitchFamily="18" charset="0"/>
              </a:rPr>
              <a:t>Риск </a:t>
            </a:r>
            <a:r>
              <a:rPr lang="ru-RU" altLang="ru-RU" b="1" dirty="0" err="1">
                <a:latin typeface="Times New Roman" panose="02020603050405020304" pitchFamily="18" charset="0"/>
                <a:cs typeface="Times New Roman" panose="02020603050405020304" pitchFamily="18" charset="0"/>
              </a:rPr>
              <a:t>лимитлари</a:t>
            </a:r>
            <a:r>
              <a:rPr lang="ru-RU" altLang="ru-RU" dirty="0">
                <a:latin typeface="Times New Roman" panose="02020603050405020304" pitchFamily="18" charset="0"/>
                <a:cs typeface="Times New Roman" panose="02020603050405020304" pitchFamily="18" charset="0"/>
              </a:rPr>
              <a:t> - банк </a:t>
            </a:r>
            <a:r>
              <a:rPr lang="ru-RU" altLang="ru-RU" dirty="0" err="1">
                <a:latin typeface="Times New Roman" panose="02020603050405020304" pitchFamily="18" charset="0"/>
                <a:cs typeface="Times New Roman" panose="02020603050405020304" pitchFamily="18" charset="0"/>
              </a:rPr>
              <a:t>фаолияти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давомида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дуч</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келиши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мумкин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бўлган</a:t>
            </a:r>
            <a:r>
              <a:rPr lang="ru-RU" altLang="ru-RU" dirty="0">
                <a:latin typeface="Times New Roman" panose="02020603050405020304" pitchFamily="18" charset="0"/>
                <a:cs typeface="Times New Roman" panose="02020603050405020304" pitchFamily="18" charset="0"/>
              </a:rPr>
              <a:t> риск </a:t>
            </a:r>
            <a:r>
              <a:rPr lang="ru-RU" altLang="ru-RU" dirty="0" err="1">
                <a:latin typeface="Times New Roman" panose="02020603050405020304" pitchFamily="18" charset="0"/>
                <a:cs typeface="Times New Roman" panose="02020603050405020304" pitchFamily="18" charset="0"/>
              </a:rPr>
              <a:t>даражаси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катталиги</a:t>
            </a:r>
            <a:r>
              <a:rPr lang="ru-RU" altLang="ru-RU" dirty="0">
                <a:latin typeface="Times New Roman" panose="02020603050405020304" pitchFamily="18" charset="0"/>
                <a:cs typeface="Times New Roman" panose="02020603050405020304" pitchFamily="18" charset="0"/>
              </a:rPr>
              <a:t>)ни </a:t>
            </a:r>
            <a:r>
              <a:rPr lang="ru-RU" altLang="ru-RU" dirty="0" err="1">
                <a:latin typeface="Times New Roman" panose="02020603050405020304" pitchFamily="18" charset="0"/>
                <a:cs typeface="Times New Roman" panose="02020603050405020304" pitchFamily="18" charset="0"/>
              </a:rPr>
              <a:t>чеклаш</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мақсадида</a:t>
            </a:r>
            <a:r>
              <a:rPr lang="ru-RU" altLang="ru-RU" dirty="0">
                <a:latin typeface="Times New Roman" panose="02020603050405020304" pitchFamily="18" charset="0"/>
                <a:cs typeface="Times New Roman" panose="02020603050405020304" pitchFamily="18" charset="0"/>
              </a:rPr>
              <a:t> риск </a:t>
            </a:r>
            <a:r>
              <a:rPr lang="ru-RU" altLang="ru-RU" dirty="0" err="1">
                <a:latin typeface="Times New Roman" panose="02020603050405020304" pitchFamily="18" charset="0"/>
                <a:cs typeface="Times New Roman" panose="02020603050405020304" pitchFamily="18" charset="0"/>
              </a:rPr>
              <a:t>аппетитини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фаолият</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йўналишлари</a:t>
            </a:r>
            <a:r>
              <a:rPr lang="ru-RU" altLang="ru-RU" dirty="0">
                <a:latin typeface="Times New Roman" panose="02020603050405020304" pitchFamily="18" charset="0"/>
                <a:cs typeface="Times New Roman" panose="02020603050405020304" pitchFamily="18" charset="0"/>
              </a:rPr>
              <a:t>, риск </a:t>
            </a:r>
            <a:r>
              <a:rPr lang="ru-RU" altLang="ru-RU" dirty="0" err="1">
                <a:latin typeface="Times New Roman" panose="02020603050405020304" pitchFamily="18" charset="0"/>
                <a:cs typeface="Times New Roman" panose="02020603050405020304" pitchFamily="18" charset="0"/>
              </a:rPr>
              <a:t>тоифалари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мижозлар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маҳсулотлар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бошқа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мезонлар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бўйича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миқдорий</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тақсимлаши</a:t>
            </a:r>
            <a:r>
              <a:rPr lang="ru-RU" altLang="ru-RU" dirty="0">
                <a:latin typeface="Times New Roman" panose="02020603050405020304" pitchFamily="18" charset="0"/>
                <a:cs typeface="Times New Roman" panose="02020603050405020304" pitchFamily="18" charset="0"/>
              </a:rPr>
              <a:t>.</a:t>
            </a:r>
          </a:p>
          <a:p>
            <a:pPr algn="just"/>
            <a:endParaRPr lang="ru-RU" altLang="ru-RU" dirty="0">
              <a:latin typeface="Times New Roman" panose="02020603050405020304" pitchFamily="18" charset="0"/>
              <a:cs typeface="Times New Roman" panose="02020603050405020304" pitchFamily="18" charset="0"/>
            </a:endParaRPr>
          </a:p>
          <a:p>
            <a:pPr algn="just"/>
            <a:r>
              <a:rPr lang="ru-RU" altLang="ru-RU" b="1" dirty="0">
                <a:latin typeface="Times New Roman" panose="02020603050405020304" pitchFamily="18" charset="0"/>
                <a:cs typeface="Times New Roman" panose="02020603050405020304" pitchFamily="18" charset="0"/>
              </a:rPr>
              <a:t>Стресс тест</a:t>
            </a:r>
            <a:r>
              <a:rPr lang="ru-RU" altLang="ru-RU" dirty="0">
                <a:latin typeface="Times New Roman" panose="02020603050405020304" pitchFamily="18" charset="0"/>
                <a:cs typeface="Times New Roman" panose="02020603050405020304" pitchFamily="18" charset="0"/>
              </a:rPr>
              <a:t> – банк </a:t>
            </a:r>
            <a:r>
              <a:rPr lang="ru-RU" altLang="ru-RU" dirty="0" err="1">
                <a:latin typeface="Times New Roman" panose="02020603050405020304" pitchFamily="18" charset="0"/>
                <a:cs typeface="Times New Roman" panose="02020603050405020304" pitchFamily="18" charset="0"/>
              </a:rPr>
              <a:t>молиявий</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ҳолатига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таъсир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қилиши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мумкин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бўлган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истисноли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бироқ</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учраши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мумкин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бўлган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ҳодисаларни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ўлчашнинг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таҳлилий</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усуллар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тўплами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Стрест</a:t>
            </a:r>
            <a:r>
              <a:rPr lang="ru-RU" altLang="ru-RU" dirty="0">
                <a:latin typeface="Times New Roman" panose="02020603050405020304" pitchFamily="18" charset="0"/>
                <a:cs typeface="Times New Roman" panose="02020603050405020304" pitchFamily="18" charset="0"/>
              </a:rPr>
              <a:t>-тест </a:t>
            </a:r>
            <a:r>
              <a:rPr lang="ru-RU" altLang="ru-RU" dirty="0" err="1">
                <a:latin typeface="Times New Roman" panose="02020603050405020304" pitchFamily="18" charset="0"/>
                <a:cs typeface="Times New Roman" panose="02020603050405020304" pitchFamily="18" charset="0"/>
              </a:rPr>
              <a:t>бу</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ташқи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муҳитдаги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масалан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иқтисодиётдаги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пасайишлар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фоиз</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ставкаларининг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валюта </a:t>
            </a:r>
            <a:r>
              <a:rPr lang="ru-RU" altLang="ru-RU" dirty="0" err="1">
                <a:latin typeface="Times New Roman" panose="02020603050405020304" pitchFamily="18" charset="0"/>
                <a:cs typeface="Times New Roman" panose="02020603050405020304" pitchFamily="18" charset="0"/>
              </a:rPr>
              <a:t>курсларининг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ўзгариши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бошқалар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мижозлар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ва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контрагентлар</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фаолиятидаги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депозитларнинг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оммавий</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чиқиб</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кетиши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салбий</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ўзгаришларнинг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банкка</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келтириши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мумкин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бўлган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зарарларини</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баҳолашнинг</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таҳлилий</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инструментларидан</a:t>
            </a:r>
            <a:r>
              <a:rPr lang="ru-RU" altLang="ru-RU" dirty="0">
                <a:latin typeface="Times New Roman" panose="02020603050405020304" pitchFamily="18" charset="0"/>
                <a:cs typeface="Times New Roman" panose="02020603050405020304" pitchFamily="18" charset="0"/>
              </a:rPr>
              <a:t> </a:t>
            </a:r>
            <a:r>
              <a:rPr lang="ru-RU" altLang="ru-RU" dirty="0" err="1">
                <a:latin typeface="Times New Roman" panose="02020603050405020304" pitchFamily="18" charset="0"/>
                <a:cs typeface="Times New Roman" panose="02020603050405020304" pitchFamily="18" charset="0"/>
              </a:rPr>
              <a:t>бири</a:t>
            </a:r>
            <a:r>
              <a:rPr lang="ru-RU" altLang="ru-RU" dirty="0">
                <a:latin typeface="Times New Roman" panose="02020603050405020304" pitchFamily="18" charset="0"/>
                <a:cs typeface="Times New Roman" panose="02020603050405020304" pitchFamily="18" charset="0"/>
              </a:rPr>
              <a:t>.</a:t>
            </a:r>
          </a:p>
        </p:txBody>
      </p:sp>
      <p:pic>
        <p:nvPicPr>
          <p:cNvPr id="4" name="Рисунок 3" descr="Изображение выглядит как текст, Шрифт, Графика, графический дизайн&#10;&#10;Автоматически созданное описание">
            <a:extLst>
              <a:ext uri="{FF2B5EF4-FFF2-40B4-BE49-F238E27FC236}">
                <a16:creationId xmlns:a16="http://schemas.microsoft.com/office/drawing/2014/main" id="{5719EE2C-3D7C-43CA-A3E4-7C6EDFEBCA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7833" y="5764219"/>
            <a:ext cx="2110934" cy="690938"/>
          </a:xfrm>
          <a:prstGeom prst="rect">
            <a:avLst/>
          </a:prstGeom>
        </p:spPr>
      </p:pic>
      <p:pic>
        <p:nvPicPr>
          <p:cNvPr id="5" name="Рисунок 4" descr="Изображение выглядит как Графика, логотип, Шрифт, снимок экрана&#10;&#10;Автоматически созданное описание">
            <a:extLst>
              <a:ext uri="{FF2B5EF4-FFF2-40B4-BE49-F238E27FC236}">
                <a16:creationId xmlns:a16="http://schemas.microsoft.com/office/drawing/2014/main" id="{4DF09C2F-94C2-4A74-90A4-00AF5C4BB019}"/>
              </a:ext>
            </a:extLst>
          </p:cNvPr>
          <p:cNvPicPr>
            <a:picLocks noChangeAspect="1"/>
          </p:cNvPicPr>
          <p:nvPr/>
        </p:nvPicPr>
        <p:blipFill rotWithShape="1">
          <a:blip r:embed="rId3">
            <a:duotone>
              <a:schemeClr val="bg2">
                <a:shade val="45000"/>
                <a:satMod val="135000"/>
              </a:schemeClr>
              <a:prstClr val="white"/>
            </a:duotone>
            <a:extLst>
              <a:ext uri="{BEBA8EAE-BF5A-486C-A8C5-ECC9F3942E4B}">
                <a14:imgProps xmlns:a14="http://schemas.microsoft.com/office/drawing/2010/main">
                  <a14:imgLayer r:embed="rId4">
                    <a14:imgEffect>
                      <a14:colorTemperature colorTemp="15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r="56905"/>
          <a:stretch/>
        </p:blipFill>
        <p:spPr>
          <a:xfrm>
            <a:off x="9251332" y="5669606"/>
            <a:ext cx="2110934" cy="880164"/>
          </a:xfrm>
          <a:prstGeom prst="rect">
            <a:avLst/>
          </a:prstGeom>
        </p:spPr>
      </p:pic>
    </p:spTree>
    <p:extLst>
      <p:ext uri="{BB962C8B-B14F-4D97-AF65-F5344CB8AC3E}">
        <p14:creationId xmlns:p14="http://schemas.microsoft.com/office/powerpoint/2010/main" val="805359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1C52C62-BE60-4DF9-9BF6-1DEB26E92DAC}"/>
              </a:ext>
            </a:extLst>
          </p:cNvPr>
          <p:cNvSpPr>
            <a:spLocks noGrp="1"/>
          </p:cNvSpPr>
          <p:nvPr>
            <p:ph type="title"/>
          </p:nvPr>
        </p:nvSpPr>
        <p:spPr>
          <a:xfrm>
            <a:off x="648026" y="308230"/>
            <a:ext cx="10532533" cy="646213"/>
          </a:xfrm>
        </p:spPr>
        <p:txBody>
          <a:bodyPr>
            <a:normAutofit/>
          </a:bodyPr>
          <a:lstStyle/>
          <a:p>
            <a:pPr algn="ctr"/>
            <a:r>
              <a:rPr lang="uz-Cyrl-UZ" sz="2400" b="1" dirty="0">
                <a:latin typeface="Times New Roman" panose="02020603050405020304" pitchFamily="18" charset="0"/>
                <a:ea typeface="Times New Roman" panose="02020603050405020304" pitchFamily="18" charset="0"/>
              </a:rPr>
              <a:t>долзарблик</a:t>
            </a:r>
            <a:endParaRPr lang="en-US" sz="2400" b="1" i="0" dirty="0">
              <a:effectLst/>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39683B6-D330-4A91-A1F3-DF2F5FA4E79F}"/>
              </a:ext>
            </a:extLst>
          </p:cNvPr>
          <p:cNvSpPr txBox="1"/>
          <p:nvPr/>
        </p:nvSpPr>
        <p:spPr>
          <a:xfrm>
            <a:off x="829733" y="2173134"/>
            <a:ext cx="10532533" cy="2031325"/>
          </a:xfrm>
          <a:prstGeom prst="rect">
            <a:avLst/>
          </a:prstGeom>
          <a:noFill/>
        </p:spPr>
        <p:txBody>
          <a:bodyPr wrap="square">
            <a:spAutoFit/>
          </a:bodyPr>
          <a:lstStyle/>
          <a:p>
            <a:pPr algn="just"/>
            <a:r>
              <a:rPr lang="uz-Cyrl-UZ" dirty="0">
                <a:latin typeface="Times New Roman" panose="02020603050405020304" pitchFamily="18" charset="0"/>
                <a:cs typeface="Times New Roman" panose="02020603050405020304" pitchFamily="18" charset="0"/>
              </a:rPr>
              <a:t>	Ўзбекистон Республикаси Президентининг 2020 йил 12 майдаги “2020-2025 йилларга мўлжалланган Ўзбекистон Республикасининг банк тизимини ислоҳ қилиш стратегияси тўғрисида”ги ПФ-5992-сон Фармонида белгиланган вазифалардан келиб чиқиб, банкни халқаро андозаларга мувофиқ иш юритадиган замонавий тижорат банкига айлантириш, яъни институционал трансформация қилиш лойиҳасини амалга ошириш мақсадида 2020 йилдан халқаро молия</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ташкилотлари билан ҳамкорлик йўлга қўйилган ва трансформация қилиш бўйича зарур чоралар амалга оширилмоқда. </a:t>
            </a:r>
          </a:p>
          <a:p>
            <a:pPr algn="just"/>
            <a:r>
              <a:rPr lang="uz-Cyrl-UZ"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pic>
        <p:nvPicPr>
          <p:cNvPr id="8" name="Рисунок 7" descr="Изображение выглядит как текст, Шрифт, Графика, графический дизайн&#10;&#10;Автоматически созданное описание">
            <a:extLst>
              <a:ext uri="{FF2B5EF4-FFF2-40B4-BE49-F238E27FC236}">
                <a16:creationId xmlns:a16="http://schemas.microsoft.com/office/drawing/2014/main" id="{ECBC6D81-1854-4A57-8E56-76EA6F20BF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7833" y="5764219"/>
            <a:ext cx="2110934" cy="690938"/>
          </a:xfrm>
          <a:prstGeom prst="rect">
            <a:avLst/>
          </a:prstGeom>
        </p:spPr>
      </p:pic>
      <p:pic>
        <p:nvPicPr>
          <p:cNvPr id="9" name="Рисунок 8" descr="Изображение выглядит как Графика, логотип, Шрифт, снимок экрана&#10;&#10;Автоматически созданное описание">
            <a:extLst>
              <a:ext uri="{FF2B5EF4-FFF2-40B4-BE49-F238E27FC236}">
                <a16:creationId xmlns:a16="http://schemas.microsoft.com/office/drawing/2014/main" id="{1C25A716-2AD2-4AC9-AA82-32C0A7A96A27}"/>
              </a:ext>
            </a:extLst>
          </p:cNvPr>
          <p:cNvPicPr>
            <a:picLocks noChangeAspect="1"/>
          </p:cNvPicPr>
          <p:nvPr/>
        </p:nvPicPr>
        <p:blipFill rotWithShape="1">
          <a:blip r:embed="rId3">
            <a:duotone>
              <a:schemeClr val="bg2">
                <a:shade val="45000"/>
                <a:satMod val="135000"/>
              </a:schemeClr>
              <a:prstClr val="white"/>
            </a:duotone>
            <a:extLst>
              <a:ext uri="{BEBA8EAE-BF5A-486C-A8C5-ECC9F3942E4B}">
                <a14:imgProps xmlns:a14="http://schemas.microsoft.com/office/drawing/2010/main">
                  <a14:imgLayer r:embed="rId4">
                    <a14:imgEffect>
                      <a14:colorTemperature colorTemp="15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r="56905"/>
          <a:stretch/>
        </p:blipFill>
        <p:spPr>
          <a:xfrm>
            <a:off x="9251332" y="5669606"/>
            <a:ext cx="2110934" cy="880164"/>
          </a:xfrm>
          <a:prstGeom prst="rect">
            <a:avLst/>
          </a:prstGeom>
        </p:spPr>
      </p:pic>
    </p:spTree>
    <p:extLst>
      <p:ext uri="{BB962C8B-B14F-4D97-AF65-F5344CB8AC3E}">
        <p14:creationId xmlns:p14="http://schemas.microsoft.com/office/powerpoint/2010/main" val="3268410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1C52C62-BE60-4DF9-9BF6-1DEB26E92DAC}"/>
              </a:ext>
            </a:extLst>
          </p:cNvPr>
          <p:cNvSpPr>
            <a:spLocks noGrp="1"/>
          </p:cNvSpPr>
          <p:nvPr>
            <p:ph type="title"/>
          </p:nvPr>
        </p:nvSpPr>
        <p:spPr>
          <a:xfrm>
            <a:off x="648026" y="308230"/>
            <a:ext cx="10532533" cy="646213"/>
          </a:xfrm>
        </p:spPr>
        <p:txBody>
          <a:bodyPr>
            <a:normAutofit/>
          </a:bodyPr>
          <a:lstStyle/>
          <a:p>
            <a:pPr algn="ctr"/>
            <a:r>
              <a:rPr lang="uz-Cyrl-UZ" sz="2400" b="1" dirty="0">
                <a:latin typeface="Times New Roman" panose="02020603050405020304" pitchFamily="18" charset="0"/>
                <a:ea typeface="Times New Roman" panose="02020603050405020304" pitchFamily="18" charset="0"/>
              </a:rPr>
              <a:t>диагностика</a:t>
            </a:r>
            <a:endParaRPr lang="en-US" sz="2400" b="1" i="0" dirty="0">
              <a:effectLst/>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939683B6-D330-4A91-A1F3-DF2F5FA4E79F}"/>
              </a:ext>
            </a:extLst>
          </p:cNvPr>
          <p:cNvSpPr txBox="1"/>
          <p:nvPr/>
        </p:nvSpPr>
        <p:spPr>
          <a:xfrm>
            <a:off x="829733" y="2173134"/>
            <a:ext cx="10532533" cy="2031325"/>
          </a:xfrm>
          <a:prstGeom prst="rect">
            <a:avLst/>
          </a:prstGeom>
          <a:noFill/>
        </p:spPr>
        <p:txBody>
          <a:bodyPr wrap="square">
            <a:spAutoFit/>
          </a:bodyPr>
          <a:lstStyle/>
          <a:p>
            <a:pPr algn="just"/>
            <a:r>
              <a:rPr lang="uz-Cyrl-UZ" dirty="0">
                <a:latin typeface="Times New Roman" panose="02020603050405020304" pitchFamily="18" charset="0"/>
                <a:cs typeface="Times New Roman" panose="02020603050405020304" pitchFamily="18" charset="0"/>
              </a:rPr>
              <a:t>	“Туронбанк” АТБни трансформация қилиш мақсадида </a:t>
            </a:r>
            <a:r>
              <a:rPr lang="uz-Cyrl-UZ" b="1" dirty="0">
                <a:latin typeface="Times New Roman" panose="02020603050405020304" pitchFamily="18" charset="0"/>
                <a:cs typeface="Times New Roman" panose="02020603050405020304" pitchFamily="18" charset="0"/>
              </a:rPr>
              <a:t>Жаҳон банки гуруҳига кирувчи Халқаро Молия Корпорацияси (IFC)</a:t>
            </a:r>
            <a:r>
              <a:rPr lang="uz-Cyrl-UZ" dirty="0">
                <a:latin typeface="Times New Roman" panose="02020603050405020304" pitchFamily="18" charset="0"/>
                <a:cs typeface="Times New Roman" panose="02020603050405020304" pitchFamily="18" charset="0"/>
              </a:rPr>
              <a:t> билан ҳамкорлик ўрнатилди ва улар томонидан 2020 йил январ-феврал ойларида банк фаолияти дастлабки диагностикадан ўтказилди ҳамда аниқланган камчиликларни бартараф этиш юзасидан Халқаро Молия Корпорацияси (IFC) билан биргаликда Туронбанкни 2022-2025 йиллар давомида тўлиқ трансформация қилиш бўйича “Йўл харитаси” ишлаб чиқилди. Шунингдек, 2022 йил 31 август куни Туронбанкни тўлиқ трансформация қилиш юзасидан Халқаро молия корпорацияси (IFC) билан навбатдаги келишув шартномаси имзоланди.</a:t>
            </a:r>
            <a:endParaRPr lang="ru-RU" dirty="0">
              <a:latin typeface="Times New Roman" panose="02020603050405020304" pitchFamily="18" charset="0"/>
              <a:cs typeface="Times New Roman" panose="02020603050405020304" pitchFamily="18" charset="0"/>
            </a:endParaRPr>
          </a:p>
        </p:txBody>
      </p:sp>
      <p:pic>
        <p:nvPicPr>
          <p:cNvPr id="8" name="Рисунок 7" descr="Изображение выглядит как текст, Шрифт, Графика, графический дизайн&#10;&#10;Автоматически созданное описание">
            <a:extLst>
              <a:ext uri="{FF2B5EF4-FFF2-40B4-BE49-F238E27FC236}">
                <a16:creationId xmlns:a16="http://schemas.microsoft.com/office/drawing/2014/main" id="{ECBC6D81-1854-4A57-8E56-76EA6F20BF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7833" y="5764219"/>
            <a:ext cx="2110934" cy="690938"/>
          </a:xfrm>
          <a:prstGeom prst="rect">
            <a:avLst/>
          </a:prstGeom>
        </p:spPr>
      </p:pic>
      <p:pic>
        <p:nvPicPr>
          <p:cNvPr id="9" name="Рисунок 8" descr="Изображение выглядит как Графика, логотип, Шрифт, снимок экрана&#10;&#10;Автоматически созданное описание">
            <a:extLst>
              <a:ext uri="{FF2B5EF4-FFF2-40B4-BE49-F238E27FC236}">
                <a16:creationId xmlns:a16="http://schemas.microsoft.com/office/drawing/2014/main" id="{1C25A716-2AD2-4AC9-AA82-32C0A7A96A27}"/>
              </a:ext>
            </a:extLst>
          </p:cNvPr>
          <p:cNvPicPr>
            <a:picLocks noChangeAspect="1"/>
          </p:cNvPicPr>
          <p:nvPr/>
        </p:nvPicPr>
        <p:blipFill rotWithShape="1">
          <a:blip r:embed="rId3">
            <a:duotone>
              <a:schemeClr val="bg2">
                <a:shade val="45000"/>
                <a:satMod val="135000"/>
              </a:schemeClr>
              <a:prstClr val="white"/>
            </a:duotone>
            <a:extLst>
              <a:ext uri="{BEBA8EAE-BF5A-486C-A8C5-ECC9F3942E4B}">
                <a14:imgProps xmlns:a14="http://schemas.microsoft.com/office/drawing/2010/main">
                  <a14:imgLayer r:embed="rId4">
                    <a14:imgEffect>
                      <a14:colorTemperature colorTemp="15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r="56905"/>
          <a:stretch/>
        </p:blipFill>
        <p:spPr>
          <a:xfrm>
            <a:off x="9251332" y="5669606"/>
            <a:ext cx="2110934" cy="880164"/>
          </a:xfrm>
          <a:prstGeom prst="rect">
            <a:avLst/>
          </a:prstGeom>
        </p:spPr>
      </p:pic>
    </p:spTree>
    <p:extLst>
      <p:ext uri="{BB962C8B-B14F-4D97-AF65-F5344CB8AC3E}">
        <p14:creationId xmlns:p14="http://schemas.microsoft.com/office/powerpoint/2010/main" val="3044542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1C52C62-BE60-4DF9-9BF6-1DEB26E92DAC}"/>
              </a:ext>
            </a:extLst>
          </p:cNvPr>
          <p:cNvSpPr>
            <a:spLocks noGrp="1"/>
          </p:cNvSpPr>
          <p:nvPr>
            <p:ph type="title"/>
          </p:nvPr>
        </p:nvSpPr>
        <p:spPr>
          <a:xfrm>
            <a:off x="715432" y="855228"/>
            <a:ext cx="10761135" cy="646213"/>
          </a:xfrm>
        </p:spPr>
        <p:txBody>
          <a:bodyPr>
            <a:normAutofit/>
          </a:bodyPr>
          <a:lstStyle/>
          <a:p>
            <a:pPr algn="ctr"/>
            <a:r>
              <a:rPr lang="uz-Cyrl-UZ" sz="1800" b="1" dirty="0">
                <a:latin typeface="Times New Roman" panose="02020603050405020304" pitchFamily="18" charset="0"/>
                <a:cs typeface="Times New Roman" panose="02020603050405020304" pitchFamily="18" charset="0"/>
              </a:rPr>
              <a:t>Трансформациядан олдинги ҳолат</a:t>
            </a:r>
            <a:endParaRPr lang="en-US" sz="1800" b="1" i="0" dirty="0">
              <a:effectLst/>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D0A8834-1DDE-4A11-AA07-307C96CFE12A}"/>
              </a:ext>
            </a:extLst>
          </p:cNvPr>
          <p:cNvSpPr txBox="1"/>
          <p:nvPr/>
        </p:nvSpPr>
        <p:spPr>
          <a:xfrm>
            <a:off x="753531" y="2136338"/>
            <a:ext cx="10761134" cy="2308324"/>
          </a:xfrm>
          <a:prstGeom prst="rect">
            <a:avLst/>
          </a:prstGeom>
          <a:noFill/>
        </p:spPr>
        <p:txBody>
          <a:bodyPr wrap="square">
            <a:spAutoFit/>
          </a:bodyPr>
          <a:lstStyle/>
          <a:p>
            <a:pPr algn="just"/>
            <a:r>
              <a:rPr lang="uz-Cyrl-UZ" dirty="0">
                <a:latin typeface="Times New Roman" panose="02020603050405020304" pitchFamily="18" charset="0"/>
                <a:cs typeface="Times New Roman" panose="02020603050405020304" pitchFamily="18" charset="0"/>
              </a:rPr>
              <a:t>	Банкда трансформация жараёнлари бошланишидан олдин, қуйидаги йўналиш ва жараёнлар халқаро стандартлар талабларига жавоб бермаган ёки умуман мавжуд бўлмаган, жумладан:</a:t>
            </a:r>
            <a:endParaRPr lang="ru-RU"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1. </a:t>
            </a:r>
            <a:r>
              <a:rPr lang="uz-Cyrl-UZ" b="1" u="sng" dirty="0">
                <a:latin typeface="Times New Roman" panose="02020603050405020304" pitchFamily="18" charset="0"/>
                <a:cs typeface="Times New Roman" panose="02020603050405020304" pitchFamily="18" charset="0"/>
              </a:rPr>
              <a:t>Риск менежменти ҳисобдорлиги</a:t>
            </a:r>
            <a:r>
              <a:rPr lang="uz-Cyrl-UZ" dirty="0">
                <a:latin typeface="Times New Roman" panose="02020603050405020304" pitchFamily="18" charset="0"/>
                <a:cs typeface="Times New Roman" panose="02020603050405020304" pitchFamily="18" charset="0"/>
              </a:rPr>
              <a:t>. Рискларни бошқариш таркибий тузилмаси тўғридан тўғри банк Кузатув Кенгашига эмас, балки Бошқарув раисининг биринчи ўринбосари (бошқарув аъзоси) бўйсунувида бўлган.</a:t>
            </a:r>
            <a:endParaRPr lang="ru-RU"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2. </a:t>
            </a:r>
            <a:r>
              <a:rPr lang="uz-Cyrl-UZ" b="1" u="sng" dirty="0">
                <a:latin typeface="Times New Roman" panose="02020603050405020304" pitchFamily="18" charset="0"/>
                <a:cs typeface="Times New Roman" panose="02020603050405020304" pitchFamily="18" charset="0"/>
              </a:rPr>
              <a:t>Риск менежменти таркибий тузилмасида Гаров ва Андеррайтинг бошқармалари мавжудлиги</a:t>
            </a:r>
            <a:r>
              <a:rPr lang="uz-Cyrl-UZ" dirty="0">
                <a:latin typeface="Times New Roman" panose="02020603050405020304" pitchFamily="18" charset="0"/>
                <a:cs typeface="Times New Roman" panose="02020603050405020304" pitchFamily="18" charset="0"/>
              </a:rPr>
              <a:t>. Халқаро стандартларга мувофиқ Риск директори бизнес жараёнларга аралашмаслиги ва уларга ҳаққоний ёндашиши учун кредит ажратилаётганда кредит бўйича қарор қабул қилиши мумкин эмас.</a:t>
            </a:r>
            <a:endParaRPr lang="ru-RU" dirty="0">
              <a:latin typeface="Times New Roman" panose="02020603050405020304" pitchFamily="18" charset="0"/>
              <a:cs typeface="Times New Roman" panose="02020603050405020304" pitchFamily="18" charset="0"/>
            </a:endParaRPr>
          </a:p>
        </p:txBody>
      </p:sp>
      <p:pic>
        <p:nvPicPr>
          <p:cNvPr id="4" name="Рисунок 3" descr="Изображение выглядит как текст, Шрифт, Графика, графический дизайн&#10;&#10;Автоматически созданное описание">
            <a:extLst>
              <a:ext uri="{FF2B5EF4-FFF2-40B4-BE49-F238E27FC236}">
                <a16:creationId xmlns:a16="http://schemas.microsoft.com/office/drawing/2014/main" id="{39734EFD-91CA-4E1A-8956-589257784C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7833" y="5764219"/>
            <a:ext cx="2110934" cy="690938"/>
          </a:xfrm>
          <a:prstGeom prst="rect">
            <a:avLst/>
          </a:prstGeom>
        </p:spPr>
      </p:pic>
      <p:pic>
        <p:nvPicPr>
          <p:cNvPr id="5" name="Рисунок 4" descr="Изображение выглядит как Графика, логотип, Шрифт, снимок экрана&#10;&#10;Автоматически созданное описание">
            <a:extLst>
              <a:ext uri="{FF2B5EF4-FFF2-40B4-BE49-F238E27FC236}">
                <a16:creationId xmlns:a16="http://schemas.microsoft.com/office/drawing/2014/main" id="{AE57F888-3836-45B0-96F5-37BE34F858CA}"/>
              </a:ext>
            </a:extLst>
          </p:cNvPr>
          <p:cNvPicPr>
            <a:picLocks noChangeAspect="1"/>
          </p:cNvPicPr>
          <p:nvPr/>
        </p:nvPicPr>
        <p:blipFill rotWithShape="1">
          <a:blip r:embed="rId3">
            <a:duotone>
              <a:schemeClr val="bg2">
                <a:shade val="45000"/>
                <a:satMod val="135000"/>
              </a:schemeClr>
              <a:prstClr val="white"/>
            </a:duotone>
            <a:extLst>
              <a:ext uri="{BEBA8EAE-BF5A-486C-A8C5-ECC9F3942E4B}">
                <a14:imgProps xmlns:a14="http://schemas.microsoft.com/office/drawing/2010/main">
                  <a14:imgLayer r:embed="rId4">
                    <a14:imgEffect>
                      <a14:colorTemperature colorTemp="15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r="56905"/>
          <a:stretch/>
        </p:blipFill>
        <p:spPr>
          <a:xfrm>
            <a:off x="9251332" y="5669606"/>
            <a:ext cx="2110934" cy="880164"/>
          </a:xfrm>
          <a:prstGeom prst="rect">
            <a:avLst/>
          </a:prstGeom>
        </p:spPr>
      </p:pic>
    </p:spTree>
    <p:extLst>
      <p:ext uri="{BB962C8B-B14F-4D97-AF65-F5344CB8AC3E}">
        <p14:creationId xmlns:p14="http://schemas.microsoft.com/office/powerpoint/2010/main" val="30419959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D0A8834-1DDE-4A11-AA07-307C96CFE12A}"/>
              </a:ext>
            </a:extLst>
          </p:cNvPr>
          <p:cNvSpPr txBox="1"/>
          <p:nvPr/>
        </p:nvSpPr>
        <p:spPr>
          <a:xfrm>
            <a:off x="753532" y="2048740"/>
            <a:ext cx="10761134" cy="2585323"/>
          </a:xfrm>
          <a:prstGeom prst="rect">
            <a:avLst/>
          </a:prstGeom>
          <a:noFill/>
        </p:spPr>
        <p:txBody>
          <a:bodyPr wrap="square">
            <a:spAutoFit/>
          </a:bodyPr>
          <a:lstStyle/>
          <a:p>
            <a:pPr algn="just"/>
            <a:r>
              <a:rPr lang="uz-Cyrl-UZ" b="1" dirty="0">
                <a:latin typeface="Times New Roman" panose="02020603050405020304" pitchFamily="18" charset="0"/>
                <a:cs typeface="Times New Roman" panose="02020603050405020304" pitchFamily="18" charset="0"/>
              </a:rPr>
              <a:t>3. </a:t>
            </a:r>
            <a:r>
              <a:rPr lang="uz-Cyrl-UZ" b="1" u="sng" dirty="0">
                <a:latin typeface="Times New Roman" panose="02020603050405020304" pitchFamily="18" charset="0"/>
                <a:cs typeface="Times New Roman" panose="02020603050405020304" pitchFamily="18" charset="0"/>
              </a:rPr>
              <a:t>Риск менежменти таркибий тузилмасида рискни аниқлаш ва баҳолаш бўйича алоҳида таркибий тузилмаларнинг мавжуд эмаслиги</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Барча тоифадаги рискларни аниқлаш, баҳолаш ва мониторинг қилиш, ҳисоботларни тайёрлаш ва тақдим этиш, стресс тестларни ўтказиш ва бошқа шу каби масалалар билан Риск департаментининг молиявий рисклар бўйича ягона бошқармаси шуғулланиб келган. </a:t>
            </a:r>
            <a:endParaRPr lang="en-US"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4. </a:t>
            </a:r>
            <a:r>
              <a:rPr lang="uz-Cyrl-UZ" b="1" u="sng" dirty="0">
                <a:latin typeface="Times New Roman" panose="02020603050405020304" pitchFamily="18" charset="0"/>
                <a:cs typeface="Times New Roman" panose="02020603050405020304" pitchFamily="18" charset="0"/>
              </a:rPr>
              <a:t>Молиявий ҳисоботлар</a:t>
            </a:r>
            <a:r>
              <a:rPr lang="uz-Cyrl-UZ" b="1" dirty="0">
                <a:latin typeface="Times New Roman" panose="02020603050405020304" pitchFamily="18" charset="0"/>
                <a:cs typeface="Times New Roman" panose="02020603050405020304" pitchFamily="18" charset="0"/>
              </a:rPr>
              <a:t>.</a:t>
            </a:r>
            <a:r>
              <a:rPr lang="uz-Cyrl-UZ" dirty="0">
                <a:latin typeface="Times New Roman" panose="02020603050405020304" pitchFamily="18" charset="0"/>
                <a:cs typeface="Times New Roman" panose="02020603050405020304" pitchFamily="18" charset="0"/>
              </a:rPr>
              <a:t> Банкнинг бошқарув органларига </a:t>
            </a:r>
            <a:r>
              <a:rPr lang="uz-Cyrl-UZ" i="1" dirty="0">
                <a:latin typeface="Times New Roman" panose="02020603050405020304" pitchFamily="18" charset="0"/>
                <a:cs typeface="Times New Roman" panose="02020603050405020304" pitchFamily="18" charset="0"/>
              </a:rPr>
              <a:t>(Кузатув кенгаши, Бошқарув, Риск қўмитаси)</a:t>
            </a:r>
            <a:r>
              <a:rPr lang="uz-Cyrl-UZ" dirty="0">
                <a:latin typeface="Times New Roman" panose="02020603050405020304" pitchFamily="18" charset="0"/>
                <a:cs typeface="Times New Roman" panose="02020603050405020304" pitchFamily="18" charset="0"/>
              </a:rPr>
              <a:t> тақдим этиладиган молиявий ҳисоботлар </a:t>
            </a:r>
            <a:r>
              <a:rPr lang="uz-Cyrl-UZ" i="1" dirty="0">
                <a:latin typeface="Times New Roman" panose="02020603050405020304" pitchFamily="18" charset="0"/>
                <a:cs typeface="Times New Roman" panose="02020603050405020304" pitchFamily="18" charset="0"/>
              </a:rPr>
              <a:t>(риск аппетити, стресс тест, риск ҳисоботи) </a:t>
            </a:r>
            <a:r>
              <a:rPr lang="uz-Cyrl-UZ" dirty="0">
                <a:latin typeface="Times New Roman" panose="02020603050405020304" pitchFamily="18" charset="0"/>
                <a:cs typeface="Times New Roman" panose="02020603050405020304" pitchFamily="18" charset="0"/>
              </a:rPr>
              <a:t>нисбатан содда, қисқа ва кенг қамровли бўлмаган. </a:t>
            </a:r>
            <a:endParaRPr lang="ru-RU"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5. </a:t>
            </a:r>
            <a:r>
              <a:rPr lang="uz-Cyrl-UZ" b="1" u="sng" dirty="0">
                <a:latin typeface="Times New Roman" panose="02020603050405020304" pitchFamily="18" charset="0"/>
                <a:cs typeface="Times New Roman" panose="02020603050405020304" pitchFamily="18" charset="0"/>
              </a:rPr>
              <a:t>СRО (Chief risk officer) позицияси</a:t>
            </a:r>
            <a:r>
              <a:rPr lang="uz-Cyrl-UZ"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Риск тузилмаси ходимлари таркибида СRО, яъни банк Бошқаруви раиси ўринбосарига тенглаштирилган Риск масалалари бўйича директор позицияси мавжуд бўлмаган. </a:t>
            </a:r>
            <a:endParaRPr lang="ru-RU"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2D2C2CEF-B854-439E-82E7-46C3A19FD7E1}"/>
              </a:ext>
            </a:extLst>
          </p:cNvPr>
          <p:cNvSpPr txBox="1">
            <a:spLocks/>
          </p:cNvSpPr>
          <p:nvPr/>
        </p:nvSpPr>
        <p:spPr>
          <a:xfrm>
            <a:off x="753531" y="831026"/>
            <a:ext cx="10761135" cy="646213"/>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uz-Cyrl-UZ" sz="1800" b="1" dirty="0">
                <a:latin typeface="Times New Roman" panose="02020603050405020304" pitchFamily="18" charset="0"/>
                <a:cs typeface="Times New Roman" panose="02020603050405020304" pitchFamily="18" charset="0"/>
              </a:rPr>
              <a:t>Трансформациядан олдинги ҳолат</a:t>
            </a:r>
            <a:endParaRPr lang="en-US" sz="1800" b="1" dirty="0">
              <a:latin typeface="Times New Roman" panose="02020603050405020304" pitchFamily="18" charset="0"/>
              <a:cs typeface="Times New Roman" panose="02020603050405020304" pitchFamily="18" charset="0"/>
            </a:endParaRPr>
          </a:p>
        </p:txBody>
      </p:sp>
      <p:pic>
        <p:nvPicPr>
          <p:cNvPr id="5" name="Рисунок 4" descr="Изображение выглядит как текст, Шрифт, Графика, графический дизайн&#10;&#10;Автоматически созданное описание">
            <a:extLst>
              <a:ext uri="{FF2B5EF4-FFF2-40B4-BE49-F238E27FC236}">
                <a16:creationId xmlns:a16="http://schemas.microsoft.com/office/drawing/2014/main" id="{344B96E2-F250-4D66-8933-26E9A8929F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833" y="5764219"/>
            <a:ext cx="2110934" cy="690938"/>
          </a:xfrm>
          <a:prstGeom prst="rect">
            <a:avLst/>
          </a:prstGeom>
        </p:spPr>
      </p:pic>
      <p:pic>
        <p:nvPicPr>
          <p:cNvPr id="6" name="Рисунок 5" descr="Изображение выглядит как Графика, логотип, Шрифт, снимок экрана&#10;&#10;Автоматически созданное описание">
            <a:extLst>
              <a:ext uri="{FF2B5EF4-FFF2-40B4-BE49-F238E27FC236}">
                <a16:creationId xmlns:a16="http://schemas.microsoft.com/office/drawing/2014/main" id="{12E96EA2-67FC-4AFC-A205-74BB3E181F57}"/>
              </a:ext>
            </a:extLst>
          </p:cNvPr>
          <p:cNvPicPr>
            <a:picLocks noChangeAspect="1"/>
          </p:cNvPicPr>
          <p:nvPr/>
        </p:nvPicPr>
        <p:blipFill rotWithShape="1">
          <a:blip r:embed="rId4">
            <a:duotone>
              <a:schemeClr val="bg2">
                <a:shade val="45000"/>
                <a:satMod val="135000"/>
              </a:schemeClr>
              <a:prstClr val="white"/>
            </a:duotone>
            <a:extLst>
              <a:ext uri="{BEBA8EAE-BF5A-486C-A8C5-ECC9F3942E4B}">
                <a14:imgProps xmlns:a14="http://schemas.microsoft.com/office/drawing/2010/main">
                  <a14:imgLayer r:embed="rId5">
                    <a14:imgEffect>
                      <a14:colorTemperature colorTemp="15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r="56905"/>
          <a:stretch/>
        </p:blipFill>
        <p:spPr>
          <a:xfrm>
            <a:off x="9251332" y="5669606"/>
            <a:ext cx="2110934" cy="880164"/>
          </a:xfrm>
          <a:prstGeom prst="rect">
            <a:avLst/>
          </a:prstGeom>
        </p:spPr>
      </p:pic>
    </p:spTree>
    <p:extLst>
      <p:ext uri="{BB962C8B-B14F-4D97-AF65-F5344CB8AC3E}">
        <p14:creationId xmlns:p14="http://schemas.microsoft.com/office/powerpoint/2010/main" val="2863776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FB817249-98B4-4A03-B37F-4777A2E36CB4}"/>
              </a:ext>
            </a:extLst>
          </p:cNvPr>
          <p:cNvSpPr txBox="1">
            <a:spLocks/>
          </p:cNvSpPr>
          <p:nvPr/>
        </p:nvSpPr>
        <p:spPr>
          <a:xfrm>
            <a:off x="806285" y="72713"/>
            <a:ext cx="10761135" cy="646213"/>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uz-Cyrl-UZ" sz="1800" b="1" dirty="0">
                <a:latin typeface="Times New Roman" panose="02020603050405020304" pitchFamily="18" charset="0"/>
                <a:cs typeface="Times New Roman" panose="02020603050405020304" pitchFamily="18" charset="0"/>
              </a:rPr>
              <a:t>Трансформация доирасида амалга оширилган ишлар</a:t>
            </a:r>
            <a:endParaRPr lang="en-US" sz="18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EE4DB38-689A-410E-9304-8C092601065F}"/>
              </a:ext>
            </a:extLst>
          </p:cNvPr>
          <p:cNvSpPr/>
          <p:nvPr/>
        </p:nvSpPr>
        <p:spPr>
          <a:xfrm>
            <a:off x="753531" y="620631"/>
            <a:ext cx="10684938" cy="3015697"/>
          </a:xfrm>
          <a:prstGeom prst="rect">
            <a:avLst/>
          </a:prstGeom>
        </p:spPr>
        <p:txBody>
          <a:bodyPr wrap="square">
            <a:spAutoFit/>
          </a:bodyPr>
          <a:lstStyle/>
          <a:p>
            <a:pPr algn="just">
              <a:lnSpc>
                <a:spcPct val="115000"/>
              </a:lnSpc>
              <a:spcAft>
                <a:spcPts val="300"/>
              </a:spcAft>
            </a:pPr>
            <a:r>
              <a:rPr lang="uz-Cyrl-UZ" dirty="0">
                <a:latin typeface="Times New Roman" panose="02020603050405020304" pitchFamily="18" charset="0"/>
                <a:ea typeface="Calibri" panose="020F0502020204030204" pitchFamily="34" charset="0"/>
                <a:cs typeface="Times New Roman" panose="02020603050405020304" pitchFamily="18" charset="0"/>
              </a:rPr>
              <a:t>	“Туронбанк” АТБни трансформация қилиш мақсадида Жаҳон банки гуруҳига кирувчи Халқаро Молия Корпорацияси (IFC) билан ҳамкорлик ўрнатилди ва Риск менежмент тизимини халқаро андозаларга мослаштириш мақсадида тегишли маслаҳатчи</a:t>
            </a:r>
            <a:r>
              <a:rPr lang="en-US" dirty="0">
                <a:latin typeface="Times New Roman" panose="02020603050405020304" pitchFamily="18" charset="0"/>
                <a:ea typeface="Calibri" panose="020F0502020204030204" pitchFamily="34" charset="0"/>
                <a:cs typeface="Times New Roman" panose="02020603050405020304" pitchFamily="18" charset="0"/>
              </a:rPr>
              <a:t>-</a:t>
            </a:r>
            <a:r>
              <a:rPr lang="uz-Cyrl-UZ" dirty="0">
                <a:latin typeface="Times New Roman" panose="02020603050405020304" pitchFamily="18" charset="0"/>
                <a:ea typeface="Calibri" panose="020F0502020204030204" pitchFamily="34" charset="0"/>
                <a:cs typeface="Times New Roman" panose="02020603050405020304" pitchFamily="18" charset="0"/>
              </a:rPr>
              <a:t>консультантлар билан ишлар бошланди ва қуйидаги натижаларга эришилди</a:t>
            </a:r>
            <a:r>
              <a:rPr lang="uz-Latn-UZ"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300"/>
              </a:spcAft>
            </a:pPr>
            <a:r>
              <a:rPr lang="uz-Latn-UZ" b="1" dirty="0">
                <a:latin typeface="Times New Roman" panose="02020603050405020304" pitchFamily="18" charset="0"/>
                <a:ea typeface="Calibri" panose="020F0502020204030204" pitchFamily="34" charset="0"/>
                <a:cs typeface="Times New Roman" panose="02020603050405020304" pitchFamily="18" charset="0"/>
              </a:rPr>
              <a:t>1</a:t>
            </a:r>
            <a:r>
              <a:rPr lang="uz-Cyrl-UZ" b="1" dirty="0">
                <a:latin typeface="Times New Roman" panose="02020603050405020304" pitchFamily="18" charset="0"/>
                <a:ea typeface="Calibri" panose="020F0502020204030204" pitchFamily="34" charset="0"/>
                <a:cs typeface="Times New Roman" panose="02020603050405020304" pitchFamily="18" charset="0"/>
              </a:rPr>
              <a:t>. Ҳисобдорлик</a:t>
            </a:r>
            <a:r>
              <a:rPr lang="uz-Cyrl-UZ" dirty="0">
                <a:latin typeface="Times New Roman" panose="02020603050405020304" pitchFamily="18" charset="0"/>
                <a:ea typeface="Calibri" panose="020F0502020204030204" pitchFamily="34" charset="0"/>
                <a:cs typeface="Times New Roman" panose="02020603050405020304" pitchFamily="18" charset="0"/>
              </a:rPr>
              <a:t>. Рискларни бошқариш таркибий тузилмаси тўғридан тўғри банк Кузатув Кенгашига ҳисобдор бўлиб, унинг мустақиллиги таъминланди ва зарурий ҳолларда ҳеч қандай тўсиқларсиз Кузатув Кенгашига мурожаат қилиш имконияти яратилди.</a:t>
            </a:r>
            <a:endParaRPr lang="ru-RU"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300"/>
              </a:spcAft>
            </a:pPr>
            <a:r>
              <a:rPr lang="uz-Cyrl-UZ" b="1" dirty="0">
                <a:latin typeface="Times New Roman" panose="02020603050405020304" pitchFamily="18" charset="0"/>
                <a:ea typeface="Calibri" panose="020F0502020204030204" pitchFamily="34" charset="0"/>
                <a:cs typeface="Times New Roman" panose="02020603050405020304" pitchFamily="18" charset="0"/>
              </a:rPr>
              <a:t>2. Янги бошқармалар</a:t>
            </a:r>
            <a:r>
              <a:rPr lang="uz-Cyrl-UZ" dirty="0">
                <a:latin typeface="Times New Roman" panose="02020603050405020304" pitchFamily="18" charset="0"/>
                <a:ea typeface="Calibri" panose="020F0502020204030204" pitchFamily="34" charset="0"/>
                <a:cs typeface="Times New Roman" panose="02020603050405020304" pitchFamily="18" charset="0"/>
              </a:rPr>
              <a:t>. Риск тузилмасидан Андеррайтинг ва Гаров бошқармалари ажратиб олиниб, уларнинг ўрнига янги </a:t>
            </a:r>
            <a:r>
              <a:rPr lang="uz-Cyrl-UZ" b="1" dirty="0">
                <a:latin typeface="Times New Roman" panose="02020603050405020304" pitchFamily="18" charset="0"/>
                <a:ea typeface="Calibri" panose="020F0502020204030204" pitchFamily="34" charset="0"/>
                <a:cs typeface="Times New Roman" panose="02020603050405020304" pitchFamily="18" charset="0"/>
              </a:rPr>
              <a:t>4 та алоҳида бошқарма</a:t>
            </a:r>
            <a:r>
              <a:rPr lang="uz-Cyrl-UZ" dirty="0">
                <a:latin typeface="Times New Roman" panose="02020603050405020304" pitchFamily="18" charset="0"/>
                <a:ea typeface="Calibri" panose="020F0502020204030204" pitchFamily="34" charset="0"/>
                <a:cs typeface="Times New Roman" panose="02020603050405020304" pitchFamily="18" charset="0"/>
              </a:rPr>
              <a:t> ташкил қилинди</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Рисунок 9" descr="Изображение выглядит как круг, снимок экрана, Цвет электрик, синий&#10;&#10;Автоматически созданное описание">
            <a:extLst>
              <a:ext uri="{FF2B5EF4-FFF2-40B4-BE49-F238E27FC236}">
                <a16:creationId xmlns:a16="http://schemas.microsoft.com/office/drawing/2014/main" id="{CB5D5BA7-26EA-4E9C-AA2A-935840A0248A}"/>
              </a:ext>
            </a:extLst>
          </p:cNvPr>
          <p:cNvPicPr>
            <a:picLocks noChangeAspect="1"/>
          </p:cNvPicPr>
          <p:nvPr/>
        </p:nvPicPr>
        <p:blipFill>
          <a:blip r:embed="rId2"/>
          <a:stretch>
            <a:fillRect/>
          </a:stretch>
        </p:blipFill>
        <p:spPr>
          <a:xfrm>
            <a:off x="753531" y="3636328"/>
            <a:ext cx="10684938" cy="3148959"/>
          </a:xfrm>
          <a:prstGeom prst="rect">
            <a:avLst/>
          </a:prstGeom>
        </p:spPr>
      </p:pic>
    </p:spTree>
    <p:extLst>
      <p:ext uri="{BB962C8B-B14F-4D97-AF65-F5344CB8AC3E}">
        <p14:creationId xmlns:p14="http://schemas.microsoft.com/office/powerpoint/2010/main" val="3544238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FB817249-98B4-4A03-B37F-4777A2E36CB4}"/>
              </a:ext>
            </a:extLst>
          </p:cNvPr>
          <p:cNvSpPr txBox="1">
            <a:spLocks/>
          </p:cNvSpPr>
          <p:nvPr/>
        </p:nvSpPr>
        <p:spPr>
          <a:xfrm>
            <a:off x="753531" y="178221"/>
            <a:ext cx="10761135" cy="646213"/>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uz-Cyrl-UZ" sz="1800" b="1" dirty="0">
                <a:latin typeface="Times New Roman" panose="02020603050405020304" pitchFamily="18" charset="0"/>
                <a:cs typeface="Times New Roman" panose="02020603050405020304" pitchFamily="18" charset="0"/>
              </a:rPr>
              <a:t>Трансформация доирасида амалга оширилган ишлар</a:t>
            </a:r>
            <a:endParaRPr lang="en-US" sz="1800" b="1"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3AC048AD-1F8B-406B-A172-41E110F2D007}"/>
              </a:ext>
            </a:extLst>
          </p:cNvPr>
          <p:cNvSpPr/>
          <p:nvPr/>
        </p:nvSpPr>
        <p:spPr>
          <a:xfrm>
            <a:off x="753530" y="824434"/>
            <a:ext cx="10761134" cy="2730619"/>
          </a:xfrm>
          <a:prstGeom prst="rect">
            <a:avLst/>
          </a:prstGeom>
        </p:spPr>
        <p:txBody>
          <a:bodyPr wrap="square">
            <a:spAutoFit/>
          </a:bodyPr>
          <a:lstStyle/>
          <a:p>
            <a:pPr algn="just">
              <a:lnSpc>
                <a:spcPct val="115000"/>
              </a:lnSpc>
              <a:spcAft>
                <a:spcPts val="300"/>
              </a:spcAft>
            </a:pPr>
            <a:r>
              <a:rPr lang="uz-Cyrl-UZ" b="1" dirty="0">
                <a:latin typeface="Times New Roman" panose="02020603050405020304" pitchFamily="18" charset="0"/>
                <a:ea typeface="Calibri" panose="020F0502020204030204" pitchFamily="34" charset="0"/>
                <a:cs typeface="Times New Roman" panose="02020603050405020304" pitchFamily="18" charset="0"/>
              </a:rPr>
              <a:t>3. Меъёрий ҳужжатлар (низомлар)</a:t>
            </a:r>
            <a:r>
              <a:rPr lang="uz-Cyrl-UZ" dirty="0">
                <a:latin typeface="Times New Roman" panose="02020603050405020304" pitchFamily="18" charset="0"/>
                <a:ea typeface="Calibri" panose="020F0502020204030204" pitchFamily="34" charset="0"/>
                <a:cs typeface="Times New Roman" panose="02020603050405020304" pitchFamily="18" charset="0"/>
              </a:rPr>
              <a:t>. Халқаро молия корпорацияси консультантлари билан ўзаро ҳамкорликда ва уларнинг тавсиялари асосида замонавий талабларга жавоб берадиган “Риск сиёсати”, “Банк риск қўмитаси тўғрисида”, “Риск аппетити сиёсати ва баёноти” ва “Операцион рисклар” бўйича янги </a:t>
            </a:r>
            <a:r>
              <a:rPr lang="uz-Cyrl-UZ" b="1" dirty="0">
                <a:latin typeface="Times New Roman" panose="02020603050405020304" pitchFamily="18" charset="0"/>
                <a:ea typeface="Calibri" panose="020F0502020204030204" pitchFamily="34" charset="0"/>
                <a:cs typeface="Times New Roman" panose="02020603050405020304" pitchFamily="18" charset="0"/>
              </a:rPr>
              <a:t>низомлар</a:t>
            </a:r>
            <a:r>
              <a:rPr lang="uz-Cyrl-UZ" dirty="0">
                <a:latin typeface="Times New Roman" panose="02020603050405020304" pitchFamily="18" charset="0"/>
                <a:ea typeface="Calibri" panose="020F0502020204030204" pitchFamily="34" charset="0"/>
                <a:cs typeface="Times New Roman" panose="02020603050405020304" pitchFamily="18" charset="0"/>
              </a:rPr>
              <a:t> ишлаб чиқилди.</a:t>
            </a:r>
            <a:endParaRPr lang="ru-RU"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300"/>
              </a:spcAft>
            </a:pPr>
            <a:r>
              <a:rPr lang="uz-Cyrl-UZ" b="1" dirty="0">
                <a:latin typeface="Times New Roman" panose="02020603050405020304" pitchFamily="18" charset="0"/>
                <a:ea typeface="Calibri" panose="020F0502020204030204" pitchFamily="34" charset="0"/>
                <a:cs typeface="Times New Roman" panose="02020603050405020304" pitchFamily="18" charset="0"/>
              </a:rPr>
              <a:t>4. Ҳисоботлар (стресс тест)</a:t>
            </a:r>
            <a:r>
              <a:rPr lang="uz-Cyrl-UZ" dirty="0">
                <a:latin typeface="Times New Roman" panose="02020603050405020304" pitchFamily="18" charset="0"/>
                <a:ea typeface="Calibri" panose="020F0502020204030204" pitchFamily="34" charset="0"/>
                <a:cs typeface="Times New Roman" panose="02020603050405020304" pitchFamily="18" charset="0"/>
              </a:rPr>
              <a:t>. Банкнинг </a:t>
            </a:r>
            <a:r>
              <a:rPr lang="uz-Cyrl-UZ" b="1" dirty="0">
                <a:latin typeface="Times New Roman" panose="02020603050405020304" pitchFamily="18" charset="0"/>
                <a:ea typeface="Calibri" panose="020F0502020204030204" pitchFamily="34" charset="0"/>
                <a:cs typeface="Times New Roman" panose="02020603050405020304" pitchFamily="18" charset="0"/>
              </a:rPr>
              <a:t>Риск аппетити</a:t>
            </a:r>
            <a:r>
              <a:rPr lang="uz-Cyrl-UZ" dirty="0">
                <a:latin typeface="Times New Roman" panose="02020603050405020304" pitchFamily="18" charset="0"/>
                <a:ea typeface="Calibri" panose="020F0502020204030204" pitchFamily="34" charset="0"/>
                <a:cs typeface="Times New Roman" panose="02020603050405020304" pitchFamily="18" charset="0"/>
              </a:rPr>
              <a:t> ва </a:t>
            </a:r>
            <a:r>
              <a:rPr lang="uz-Cyrl-UZ" b="1" dirty="0">
                <a:latin typeface="Times New Roman" panose="02020603050405020304" pitchFamily="18" charset="0"/>
                <a:ea typeface="Calibri" panose="020F0502020204030204" pitchFamily="34" charset="0"/>
                <a:cs typeface="Times New Roman" panose="02020603050405020304" pitchFamily="18" charset="0"/>
              </a:rPr>
              <a:t>риск профили</a:t>
            </a:r>
            <a:r>
              <a:rPr lang="uz-Cyrl-UZ" dirty="0">
                <a:latin typeface="Times New Roman" panose="02020603050405020304" pitchFamily="18" charset="0"/>
                <a:ea typeface="Calibri" panose="020F0502020204030204" pitchFamily="34" charset="0"/>
                <a:cs typeface="Times New Roman" panose="02020603050405020304" pitchFamily="18" charset="0"/>
              </a:rPr>
              <a:t> белгилаб қўйилди ҳамда Кузатув Кенгаши томонидан тасдиқланди.</a:t>
            </a:r>
            <a:endParaRPr lang="ru-RU" sz="1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300"/>
              </a:spcAft>
            </a:pPr>
            <a:r>
              <a:rPr lang="uz-Cyrl-UZ" b="1" dirty="0">
                <a:latin typeface="Times New Roman" panose="02020603050405020304" pitchFamily="18" charset="0"/>
                <a:ea typeface="Calibri" panose="020F0502020204030204" pitchFamily="34" charset="0"/>
                <a:cs typeface="Times New Roman" panose="02020603050405020304" pitchFamily="18" charset="0"/>
              </a:rPr>
              <a:t>5. IFRS-9 (МҲХС)</a:t>
            </a:r>
            <a:r>
              <a:rPr lang="uz-Cyrl-UZ" dirty="0">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15000"/>
              </a:lnSpc>
              <a:spcAft>
                <a:spcPts val="300"/>
              </a:spcAft>
            </a:pPr>
            <a:r>
              <a:rPr lang="uz-Cyrl-UZ" b="1" dirty="0">
                <a:latin typeface="Times New Roman" panose="02020603050405020304" pitchFamily="18" charset="0"/>
                <a:ea typeface="Calibri" panose="020F0502020204030204" pitchFamily="34" charset="0"/>
                <a:cs typeface="Times New Roman" panose="02020603050405020304" pitchFamily="18" charset="0"/>
              </a:rPr>
              <a:t>6. СRО позицияси ва риск координаторлари. </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Рисунок 5" descr="Изображение выглядит как текст, снимок экрана, технология, схема&#10;&#10;Автоматически созданное описание">
            <a:extLst>
              <a:ext uri="{FF2B5EF4-FFF2-40B4-BE49-F238E27FC236}">
                <a16:creationId xmlns:a16="http://schemas.microsoft.com/office/drawing/2014/main" id="{CF035B5B-9F59-4A34-ACD2-7C55341F84AC}"/>
              </a:ext>
            </a:extLst>
          </p:cNvPr>
          <p:cNvPicPr>
            <a:picLocks noChangeAspect="1"/>
          </p:cNvPicPr>
          <p:nvPr/>
        </p:nvPicPr>
        <p:blipFill>
          <a:blip r:embed="rId2"/>
          <a:stretch>
            <a:fillRect/>
          </a:stretch>
        </p:blipFill>
        <p:spPr>
          <a:xfrm>
            <a:off x="753531" y="3666994"/>
            <a:ext cx="10761134" cy="2716224"/>
          </a:xfrm>
          <a:prstGeom prst="rect">
            <a:avLst/>
          </a:prstGeom>
        </p:spPr>
      </p:pic>
    </p:spTree>
    <p:extLst>
      <p:ext uri="{BB962C8B-B14F-4D97-AF65-F5344CB8AC3E}">
        <p14:creationId xmlns:p14="http://schemas.microsoft.com/office/powerpoint/2010/main" val="530939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FB817249-98B4-4A03-B37F-4777A2E36CB4}"/>
              </a:ext>
            </a:extLst>
          </p:cNvPr>
          <p:cNvSpPr txBox="1">
            <a:spLocks/>
          </p:cNvSpPr>
          <p:nvPr/>
        </p:nvSpPr>
        <p:spPr>
          <a:xfrm>
            <a:off x="753531" y="178221"/>
            <a:ext cx="10761135" cy="646213"/>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uz-Cyrl-UZ" sz="2000" b="1" dirty="0">
                <a:latin typeface="Times New Roman" panose="02020603050405020304" pitchFamily="18" charset="0"/>
                <a:cs typeface="Times New Roman" panose="02020603050405020304" pitchFamily="18" charset="0"/>
              </a:rPr>
              <a:t>Трансформациядан кутилаётган натижа</a:t>
            </a:r>
            <a:endParaRPr lang="en-US" sz="2000" b="1"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3AC048AD-1F8B-406B-A172-41E110F2D007}"/>
              </a:ext>
            </a:extLst>
          </p:cNvPr>
          <p:cNvSpPr/>
          <p:nvPr/>
        </p:nvSpPr>
        <p:spPr>
          <a:xfrm>
            <a:off x="753530" y="1044238"/>
            <a:ext cx="10684939" cy="3970318"/>
          </a:xfrm>
          <a:prstGeom prst="rect">
            <a:avLst/>
          </a:prstGeom>
        </p:spPr>
        <p:txBody>
          <a:bodyPr wrap="square">
            <a:spAutoFit/>
          </a:bodyPr>
          <a:lstStyle/>
          <a:p>
            <a:pPr algn="just"/>
            <a:r>
              <a:rPr lang="uz-Cyrl-UZ" b="1" dirty="0">
                <a:latin typeface="Times New Roman" panose="02020603050405020304" pitchFamily="18" charset="0"/>
                <a:cs typeface="Times New Roman" panose="02020603050405020304" pitchFamily="18" charset="0"/>
              </a:rPr>
              <a:t>1.</a:t>
            </a:r>
            <a:r>
              <a:rPr lang="uz-Cyrl-UZ" dirty="0">
                <a:latin typeface="Times New Roman" panose="02020603050405020304" pitchFamily="18" charset="0"/>
                <a:cs typeface="Times New Roman" panose="02020603050405020304" pitchFamily="18" charset="0"/>
              </a:rPr>
              <a:t> Риск тузилмасининг Кузатув Кенгашига тўғридан-тўғри бўйсуниши ва ҳисобдорлиги натижасида унинг мустақиллиги таъминланишига эришилиб, банкнинг молиявий-иқтисодий ҳолатига холисона (объектив) ёндашиш учун шароит яратилади. Мазкур ҳолат эса хорижий инвестицияларни жалб қилиш учун халқаро инвесторларга маъқул ва жозибали ҳисобланади. </a:t>
            </a:r>
            <a:endParaRPr lang="ru-RU"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2.</a:t>
            </a:r>
            <a:r>
              <a:rPr lang="uz-Cyrl-UZ" dirty="0">
                <a:latin typeface="Times New Roman" panose="02020603050405020304" pitchFamily="18" charset="0"/>
                <a:cs typeface="Times New Roman" panose="02020603050405020304" pitchFamily="18" charset="0"/>
              </a:rPr>
              <a:t> Риск тузилмаси таркибида янги ташкил этилган тузилмалар, яъни Кредит рискларини бошқариш, Молиявий рисклар, Интеграциялашган риск менежменти ҳамда Операцион рисклар бошқармаларининг алоҳида фаолияти йўлга қўйилиши натижасида ҳар бир риск турини ҳаққоний баҳолаш ва таҳлил қилиш, бошқарув органларини тўлиқ ва батафсил маълумотлар билан таъминлаш ҳамда улар асосида тўғри қарор қабул қилишга имконият беради. Бу эса ўз навбатида самарали қарорлар қабул қилинишига олиб келади. </a:t>
            </a:r>
            <a:endParaRPr lang="ru-RU"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3.</a:t>
            </a:r>
            <a:r>
              <a:rPr lang="uz-Cyrl-UZ" dirty="0">
                <a:latin typeface="Times New Roman" panose="02020603050405020304" pitchFamily="18" charset="0"/>
                <a:cs typeface="Times New Roman" panose="02020603050405020304" pitchFamily="18" charset="0"/>
              </a:rPr>
              <a:t> Риск тузилмаси томонидан ишлаб чиқилган риск аппетит кўрсаткичларига амал қилиниши натижасида банк хавфсиз ва барқарор тенденцияда фаолият юритиши таъминланади. </a:t>
            </a:r>
            <a:endParaRPr lang="ru-RU"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4.</a:t>
            </a:r>
            <a:r>
              <a:rPr lang="uz-Cyrl-UZ" dirty="0">
                <a:latin typeface="Times New Roman" panose="02020603050405020304" pitchFamily="18" charset="0"/>
                <a:cs typeface="Times New Roman" panose="02020603050405020304" pitchFamily="18" charset="0"/>
              </a:rPr>
              <a:t> Халқаро стандартлар бўйича молиявий хисоботларни (</a:t>
            </a:r>
            <a:r>
              <a:rPr lang="uz-Cyrl-UZ" b="1" dirty="0">
                <a:latin typeface="Times New Roman" panose="02020603050405020304" pitchFamily="18" charset="0"/>
                <a:cs typeface="Times New Roman" panose="02020603050405020304" pitchFamily="18" charset="0"/>
              </a:rPr>
              <a:t>IFRS-9</a:t>
            </a:r>
            <a:r>
              <a:rPr lang="uz-Cyrl-UZ" dirty="0">
                <a:latin typeface="Times New Roman" panose="02020603050405020304" pitchFamily="18" charset="0"/>
                <a:cs typeface="Times New Roman" panose="02020603050405020304" pitchFamily="18" charset="0"/>
              </a:rPr>
              <a:t>) тайёрлашда кредитларни таснифлаш ва уларга мос равишда захиралар шакллантириш ҳисоб-китоблари тўлиқ автоматлаштирилиши натижасида инсон омилининг камайиши ва ҳисоботлардаги хатоликларнинг минималлашишига эришилади. </a:t>
            </a:r>
            <a:endParaRPr lang="ru-RU" dirty="0">
              <a:latin typeface="Times New Roman" panose="02020603050405020304" pitchFamily="18" charset="0"/>
              <a:cs typeface="Times New Roman" panose="02020603050405020304" pitchFamily="18" charset="0"/>
            </a:endParaRPr>
          </a:p>
        </p:txBody>
      </p:sp>
      <p:pic>
        <p:nvPicPr>
          <p:cNvPr id="4" name="Рисунок 3" descr="Изображение выглядит как текст, Шрифт, Графика, графический дизайн&#10;&#10;Автоматически созданное описание">
            <a:extLst>
              <a:ext uri="{FF2B5EF4-FFF2-40B4-BE49-F238E27FC236}">
                <a16:creationId xmlns:a16="http://schemas.microsoft.com/office/drawing/2014/main" id="{5719EE2C-3D7C-43CA-A3E4-7C6EDFEBCA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7833" y="5764219"/>
            <a:ext cx="2110934" cy="690938"/>
          </a:xfrm>
          <a:prstGeom prst="rect">
            <a:avLst/>
          </a:prstGeom>
        </p:spPr>
      </p:pic>
      <p:pic>
        <p:nvPicPr>
          <p:cNvPr id="5" name="Рисунок 4" descr="Изображение выглядит как Графика, логотип, Шрифт, снимок экрана&#10;&#10;Автоматически созданное описание">
            <a:extLst>
              <a:ext uri="{FF2B5EF4-FFF2-40B4-BE49-F238E27FC236}">
                <a16:creationId xmlns:a16="http://schemas.microsoft.com/office/drawing/2014/main" id="{4DF09C2F-94C2-4A74-90A4-00AF5C4BB019}"/>
              </a:ext>
            </a:extLst>
          </p:cNvPr>
          <p:cNvPicPr>
            <a:picLocks noChangeAspect="1"/>
          </p:cNvPicPr>
          <p:nvPr/>
        </p:nvPicPr>
        <p:blipFill rotWithShape="1">
          <a:blip r:embed="rId3">
            <a:duotone>
              <a:schemeClr val="bg2">
                <a:shade val="45000"/>
                <a:satMod val="135000"/>
              </a:schemeClr>
              <a:prstClr val="white"/>
            </a:duotone>
            <a:extLst>
              <a:ext uri="{BEBA8EAE-BF5A-486C-A8C5-ECC9F3942E4B}">
                <a14:imgProps xmlns:a14="http://schemas.microsoft.com/office/drawing/2010/main">
                  <a14:imgLayer r:embed="rId4">
                    <a14:imgEffect>
                      <a14:colorTemperature colorTemp="1500"/>
                    </a14:imgEffect>
                    <a14:imgEffect>
                      <a14:saturation sat="0"/>
                    </a14:imgEffect>
                    <a14:imgEffect>
                      <a14:brightnessContrast bright="40000" contrast="40000"/>
                    </a14:imgEffect>
                  </a14:imgLayer>
                </a14:imgProps>
              </a:ext>
              <a:ext uri="{28A0092B-C50C-407E-A947-70E740481C1C}">
                <a14:useLocalDpi xmlns:a14="http://schemas.microsoft.com/office/drawing/2010/main" val="0"/>
              </a:ext>
            </a:extLst>
          </a:blip>
          <a:srcRect r="56905"/>
          <a:stretch/>
        </p:blipFill>
        <p:spPr>
          <a:xfrm>
            <a:off x="9251332" y="5669606"/>
            <a:ext cx="2110934" cy="880164"/>
          </a:xfrm>
          <a:prstGeom prst="rect">
            <a:avLst/>
          </a:prstGeom>
        </p:spPr>
      </p:pic>
    </p:spTree>
    <p:extLst>
      <p:ext uri="{BB962C8B-B14F-4D97-AF65-F5344CB8AC3E}">
        <p14:creationId xmlns:p14="http://schemas.microsoft.com/office/powerpoint/2010/main" val="2021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2E0BDF-A20F-43F5-B96A-EEFB12A374D6}"/>
              </a:ext>
            </a:extLst>
          </p:cNvPr>
          <p:cNvSpPr txBox="1"/>
          <p:nvPr/>
        </p:nvSpPr>
        <p:spPr>
          <a:xfrm>
            <a:off x="2641600" y="3059668"/>
            <a:ext cx="6493933" cy="461665"/>
          </a:xfrm>
          <a:prstGeom prst="rect">
            <a:avLst/>
          </a:prstGeom>
          <a:noFill/>
        </p:spPr>
        <p:txBody>
          <a:bodyPr wrap="square" rtlCol="0">
            <a:spAutoFit/>
          </a:bodyPr>
          <a:lstStyle/>
          <a:p>
            <a:pPr algn="ctr"/>
            <a:r>
              <a:rPr lang="uz-Cyrl-UZ" sz="2400" i="1" dirty="0">
                <a:latin typeface="Times New Roman" panose="02020603050405020304" pitchFamily="18" charset="0"/>
                <a:cs typeface="Times New Roman" panose="02020603050405020304" pitchFamily="18" charset="0"/>
              </a:rPr>
              <a:t>ЭЪТИБОРИНГИЗ УЧУН РАҲМАТ!</a:t>
            </a:r>
            <a:endParaRPr lang="ru-RU" sz="2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8740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Заголовок 1">
            <a:extLst>
              <a:ext uri="{FF2B5EF4-FFF2-40B4-BE49-F238E27FC236}">
                <a16:creationId xmlns:a16="http://schemas.microsoft.com/office/drawing/2014/main" id="{FB817249-98B4-4A03-B37F-4777A2E36CB4}"/>
              </a:ext>
            </a:extLst>
          </p:cNvPr>
          <p:cNvSpPr txBox="1">
            <a:spLocks/>
          </p:cNvSpPr>
          <p:nvPr/>
        </p:nvSpPr>
        <p:spPr>
          <a:xfrm>
            <a:off x="753531" y="178221"/>
            <a:ext cx="10761135" cy="646213"/>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uz-Cyrl-UZ" sz="2000" b="1" dirty="0">
                <a:latin typeface="Times New Roman" panose="02020603050405020304" pitchFamily="18" charset="0"/>
                <a:cs typeface="Times New Roman" panose="02020603050405020304" pitchFamily="18" charset="0"/>
              </a:rPr>
              <a:t>Истиқболда амалга ошириладиган ишлар </a:t>
            </a:r>
            <a:endParaRPr lang="en-US" sz="2000" b="1" dirty="0">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3AC048AD-1F8B-406B-A172-41E110F2D007}"/>
              </a:ext>
            </a:extLst>
          </p:cNvPr>
          <p:cNvSpPr/>
          <p:nvPr/>
        </p:nvSpPr>
        <p:spPr>
          <a:xfrm>
            <a:off x="753530" y="1246464"/>
            <a:ext cx="10684939" cy="1754326"/>
          </a:xfrm>
          <a:prstGeom prst="rect">
            <a:avLst/>
          </a:prstGeom>
        </p:spPr>
        <p:txBody>
          <a:bodyPr wrap="square">
            <a:spAutoFit/>
          </a:bodyPr>
          <a:lstStyle/>
          <a:p>
            <a:pPr algn="just"/>
            <a:r>
              <a:rPr lang="uz-Cyrl-UZ" b="1" dirty="0">
                <a:latin typeface="Times New Roman" panose="02020603050405020304" pitchFamily="18" charset="0"/>
                <a:cs typeface="Times New Roman" panose="02020603050405020304" pitchFamily="18" charset="0"/>
              </a:rPr>
              <a:t>1.</a:t>
            </a:r>
            <a:r>
              <a:rPr lang="uz-Cyrl-UZ" dirty="0">
                <a:latin typeface="Times New Roman" panose="02020603050405020304" pitchFamily="18" charset="0"/>
                <a:cs typeface="Times New Roman" panose="02020603050405020304" pitchFamily="18" charset="0"/>
              </a:rPr>
              <a:t> Риск департаментида янги очилган интеграциялашган риск менеджменти бошқармаси фаолиятини тўлиқ йўлга қўйиш, ходимлар билан таъминлаш ва соҳа бўйича малака ва билимларини ошириш.</a:t>
            </a:r>
            <a:endParaRPr lang="ru-RU"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2.</a:t>
            </a:r>
            <a:r>
              <a:rPr lang="uz-Cyrl-UZ" dirty="0">
                <a:latin typeface="Times New Roman" panose="02020603050405020304" pitchFamily="18" charset="0"/>
                <a:cs typeface="Times New Roman" panose="02020603050405020304" pitchFamily="18" charset="0"/>
              </a:rPr>
              <a:t> Корпоратив ҳамда кичик ва ўрта бизнес сегментлари йўналишлари бўйича кредит рискларини самарали бошқариш тизимини такомиллаштириш мақсадида Скоринг моделларини янгилаш.</a:t>
            </a:r>
            <a:endParaRPr lang="ru-RU" dirty="0">
              <a:latin typeface="Times New Roman" panose="02020603050405020304" pitchFamily="18" charset="0"/>
              <a:cs typeface="Times New Roman" panose="02020603050405020304" pitchFamily="18" charset="0"/>
            </a:endParaRPr>
          </a:p>
          <a:p>
            <a:pPr algn="just"/>
            <a:r>
              <a:rPr lang="uz-Cyrl-UZ" b="1" dirty="0">
                <a:latin typeface="Times New Roman" panose="02020603050405020304" pitchFamily="18" charset="0"/>
                <a:cs typeface="Times New Roman" panose="02020603050405020304" pitchFamily="18" charset="0"/>
              </a:rPr>
              <a:t>3.</a:t>
            </a:r>
            <a:r>
              <a:rPr lang="uz-Cyrl-UZ" dirty="0">
                <a:latin typeface="Times New Roman" panose="02020603050405020304" pitchFamily="18" charset="0"/>
                <a:cs typeface="Times New Roman" panose="02020603050405020304" pitchFamily="18" charset="0"/>
              </a:rPr>
              <a:t> Чакана кредитлар йўналиши бўйича кредит рискларини самарали бошқариш тизимини такомиллаштириш мақсадида Скоринг моделларини янгилаш.</a:t>
            </a:r>
            <a:endParaRPr lang="ru-RU" dirty="0">
              <a:latin typeface="Times New Roman" panose="02020603050405020304" pitchFamily="18" charset="0"/>
              <a:cs typeface="Times New Roman" panose="02020603050405020304" pitchFamily="18" charset="0"/>
            </a:endParaRPr>
          </a:p>
        </p:txBody>
      </p:sp>
      <p:pic>
        <p:nvPicPr>
          <p:cNvPr id="4" name="Рисунок 3" descr="Изображение выглядит как текст, снимок экрана, человек, технология&#10;&#10;Автоматически созданное описание">
            <a:extLst>
              <a:ext uri="{FF2B5EF4-FFF2-40B4-BE49-F238E27FC236}">
                <a16:creationId xmlns:a16="http://schemas.microsoft.com/office/drawing/2014/main" id="{129B0F85-F6FF-4472-9730-002BE4AE0F13}"/>
              </a:ext>
            </a:extLst>
          </p:cNvPr>
          <p:cNvPicPr>
            <a:picLocks noChangeAspect="1"/>
          </p:cNvPicPr>
          <p:nvPr/>
        </p:nvPicPr>
        <p:blipFill>
          <a:blip r:embed="rId2"/>
          <a:stretch>
            <a:fillRect/>
          </a:stretch>
        </p:blipFill>
        <p:spPr>
          <a:xfrm>
            <a:off x="753530" y="3132759"/>
            <a:ext cx="10684939" cy="3504662"/>
          </a:xfrm>
          <a:prstGeom prst="rect">
            <a:avLst/>
          </a:prstGeom>
        </p:spPr>
      </p:pic>
    </p:spTree>
    <p:extLst>
      <p:ext uri="{BB962C8B-B14F-4D97-AF65-F5344CB8AC3E}">
        <p14:creationId xmlns:p14="http://schemas.microsoft.com/office/powerpoint/2010/main" val="9952561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ебесная">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TM03457452[[fn=Небесная]]</Template>
  <TotalTime>1242</TotalTime>
  <Words>798</Words>
  <Application>Microsoft Office PowerPoint</Application>
  <PresentationFormat>Широкоэкранный</PresentationFormat>
  <Paragraphs>50</Paragraphs>
  <Slides>12</Slides>
  <Notes>1</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12</vt:i4>
      </vt:variant>
    </vt:vector>
  </HeadingPairs>
  <TitlesOfParts>
    <vt:vector size="17" baseType="lpstr">
      <vt:lpstr>Arial</vt:lpstr>
      <vt:lpstr>Calibri</vt:lpstr>
      <vt:lpstr>Calibri Light</vt:lpstr>
      <vt:lpstr>Times New Roman</vt:lpstr>
      <vt:lpstr>Небесная</vt:lpstr>
      <vt:lpstr>трансформация жараёнида риск менеджмент йўналиши («Туронбанк» Атб Мисолида )</vt:lpstr>
      <vt:lpstr>Презентация PowerPoint</vt:lpstr>
      <vt:lpstr>Презентация PowerPoint</vt:lpstr>
      <vt:lpstr>долзарблик</vt:lpstr>
      <vt:lpstr>диагностика</vt:lpstr>
      <vt:lpstr>Трансформациядан олдинги ҳолат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Otabek</cp:lastModifiedBy>
  <cp:revision>1048</cp:revision>
  <cp:lastPrinted>2024-06-27T01:39:06Z</cp:lastPrinted>
  <dcterms:created xsi:type="dcterms:W3CDTF">2023-11-16T15:32:07Z</dcterms:created>
  <dcterms:modified xsi:type="dcterms:W3CDTF">2024-10-09T15:11:58Z</dcterms:modified>
</cp:coreProperties>
</file>